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290" r:id="rId3"/>
    <p:sldId id="292" r:id="rId4"/>
    <p:sldId id="287" r:id="rId5"/>
    <p:sldId id="293" r:id="rId6"/>
    <p:sldId id="294" r:id="rId7"/>
    <p:sldId id="295" r:id="rId8"/>
    <p:sldId id="296" r:id="rId9"/>
    <p:sldId id="297" r:id="rId10"/>
    <p:sldId id="298" r:id="rId11"/>
    <p:sldId id="291" r:id="rId12"/>
    <p:sldId id="285" r:id="rId13"/>
    <p:sldId id="286" r:id="rId14"/>
    <p:sldId id="299" r:id="rId15"/>
    <p:sldId id="300" r:id="rId16"/>
    <p:sldId id="305" r:id="rId17"/>
    <p:sldId id="306" r:id="rId18"/>
    <p:sldId id="301" r:id="rId19"/>
    <p:sldId id="307" r:id="rId20"/>
    <p:sldId id="280" r:id="rId21"/>
    <p:sldId id="281" r:id="rId22"/>
    <p:sldId id="282" r:id="rId23"/>
    <p:sldId id="283" r:id="rId24"/>
    <p:sldId id="284" r:id="rId25"/>
    <p:sldId id="259" r:id="rId26"/>
    <p:sldId id="271" r:id="rId27"/>
    <p:sldId id="272" r:id="rId28"/>
    <p:sldId id="308" r:id="rId29"/>
    <p:sldId id="278" r:id="rId30"/>
    <p:sldId id="309" r:id="rId31"/>
    <p:sldId id="273" r:id="rId32"/>
    <p:sldId id="274" r:id="rId33"/>
    <p:sldId id="310" r:id="rId34"/>
    <p:sldId id="268" r:id="rId35"/>
    <p:sldId id="277" r:id="rId36"/>
    <p:sldId id="269" r:id="rId37"/>
    <p:sldId id="311" r:id="rId38"/>
    <p:sldId id="312" r:id="rId39"/>
    <p:sldId id="265" r:id="rId40"/>
    <p:sldId id="315" r:id="rId41"/>
    <p:sldId id="316"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17" r:id="rId72"/>
    <p:sldId id="289" r:id="rId73"/>
    <p:sldId id="313" r:id="rId74"/>
    <p:sldId id="314" r:id="rId75"/>
    <p:sldId id="347" r:id="rId76"/>
    <p:sldId id="348"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450" autoAdjust="0"/>
  </p:normalViewPr>
  <p:slideViewPr>
    <p:cSldViewPr snapToGrid="0" snapToObjects="1">
      <p:cViewPr>
        <p:scale>
          <a:sx n="112" d="100"/>
          <a:sy n="112" d="100"/>
        </p:scale>
        <p:origin x="-1000"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055EBE-7959-B540-AA16-B3AA1C84DF81}" type="datetimeFigureOut">
              <a:rPr kumimoji="1" lang="zh-CN" altLang="en-US" smtClean="0"/>
              <a:t>15/12/11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7ADAD6-F4B3-CF48-96EB-C1DB9F9BEB31}" type="slidenum">
              <a:rPr kumimoji="1" lang="zh-CN" altLang="en-US" smtClean="0"/>
              <a:t>‹#›</a:t>
            </a:fld>
            <a:endParaRPr kumimoji="1" lang="zh-CN" altLang="en-US"/>
          </a:p>
        </p:txBody>
      </p:sp>
    </p:spTree>
    <p:extLst>
      <p:ext uri="{BB962C8B-B14F-4D97-AF65-F5344CB8AC3E}">
        <p14:creationId xmlns:p14="http://schemas.microsoft.com/office/powerpoint/2010/main" val="23834217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HTML5</a:t>
            </a:r>
            <a:r>
              <a:rPr lang="zh-CN" altLang="en-US" sz="1200" kern="1200" dirty="0" smtClean="0">
                <a:solidFill>
                  <a:schemeClr val="tx1"/>
                </a:solidFill>
                <a:latin typeface="+mn-lt"/>
                <a:ea typeface="+mn-ea"/>
                <a:cs typeface="+mn-cs"/>
              </a:rPr>
              <a:t>草案的前身名为 </a:t>
            </a:r>
            <a:r>
              <a:rPr lang="en-US" altLang="zh-CN" sz="1200" kern="1200" dirty="0" smtClean="0">
                <a:solidFill>
                  <a:schemeClr val="tx1"/>
                </a:solidFill>
                <a:latin typeface="+mn-lt"/>
                <a:ea typeface="+mn-ea"/>
                <a:cs typeface="+mn-cs"/>
              </a:rPr>
              <a:t>Web Applications 1.0</a:t>
            </a:r>
            <a:r>
              <a:rPr lang="zh-CN" altLang="en-US" sz="1200" kern="1200" dirty="0" smtClean="0">
                <a:solidFill>
                  <a:schemeClr val="tx1"/>
                </a:solidFill>
                <a:latin typeface="+mn-lt"/>
                <a:ea typeface="+mn-ea"/>
                <a:cs typeface="+mn-cs"/>
              </a:rPr>
              <a:t>，于</a:t>
            </a:r>
            <a:r>
              <a:rPr lang="en-US" altLang="zh-CN" sz="1200" kern="1200" dirty="0" smtClean="0">
                <a:solidFill>
                  <a:schemeClr val="tx1"/>
                </a:solidFill>
                <a:latin typeface="+mn-lt"/>
                <a:ea typeface="+mn-ea"/>
                <a:cs typeface="+mn-cs"/>
              </a:rPr>
              <a:t>2004</a:t>
            </a:r>
            <a:r>
              <a:rPr lang="zh-CN" altLang="en-US" sz="1200" kern="1200" dirty="0" smtClean="0">
                <a:solidFill>
                  <a:schemeClr val="tx1"/>
                </a:solidFill>
                <a:latin typeface="+mn-lt"/>
                <a:ea typeface="+mn-ea"/>
                <a:cs typeface="+mn-cs"/>
              </a:rPr>
              <a:t>年被</a:t>
            </a:r>
            <a:r>
              <a:rPr lang="en-US" altLang="zh-CN" sz="1200" kern="1200" dirty="0" smtClean="0">
                <a:solidFill>
                  <a:schemeClr val="tx1"/>
                </a:solidFill>
                <a:latin typeface="+mn-lt"/>
                <a:ea typeface="+mn-ea"/>
                <a:cs typeface="+mn-cs"/>
              </a:rPr>
              <a:t>WHATWG</a:t>
            </a:r>
            <a:r>
              <a:rPr lang="zh-CN" altLang="en-US" sz="1200" kern="1200" dirty="0" smtClean="0">
                <a:solidFill>
                  <a:schemeClr val="tx1"/>
                </a:solidFill>
                <a:latin typeface="+mn-lt"/>
                <a:ea typeface="+mn-ea"/>
                <a:cs typeface="+mn-cs"/>
              </a:rPr>
              <a:t>提出，于</a:t>
            </a:r>
            <a:r>
              <a:rPr lang="en-US" altLang="zh-CN" sz="1200" kern="1200" dirty="0" smtClean="0">
                <a:solidFill>
                  <a:schemeClr val="tx1"/>
                </a:solidFill>
                <a:latin typeface="+mn-lt"/>
                <a:ea typeface="+mn-ea"/>
                <a:cs typeface="+mn-cs"/>
              </a:rPr>
              <a:t>2007</a:t>
            </a:r>
            <a:r>
              <a:rPr lang="zh-CN" altLang="en-US" sz="1200" kern="1200" dirty="0" smtClean="0">
                <a:solidFill>
                  <a:schemeClr val="tx1"/>
                </a:solidFill>
                <a:latin typeface="+mn-lt"/>
                <a:ea typeface="+mn-ea"/>
                <a:cs typeface="+mn-cs"/>
              </a:rPr>
              <a:t>年被</a:t>
            </a:r>
            <a:r>
              <a:rPr lang="en-US" altLang="zh-CN" sz="1200" kern="1200" dirty="0" smtClean="0">
                <a:solidFill>
                  <a:schemeClr val="tx1"/>
                </a:solidFill>
                <a:latin typeface="+mn-lt"/>
                <a:ea typeface="+mn-ea"/>
                <a:cs typeface="+mn-cs"/>
              </a:rPr>
              <a:t>W3C</a:t>
            </a:r>
            <a:r>
              <a:rPr lang="zh-CN" altLang="en-US" sz="1200" kern="1200" dirty="0" smtClean="0">
                <a:solidFill>
                  <a:schemeClr val="tx1"/>
                </a:solidFill>
                <a:latin typeface="+mn-lt"/>
                <a:ea typeface="+mn-ea"/>
                <a:cs typeface="+mn-cs"/>
              </a:rPr>
              <a:t>接纳，并成立了新的 </a:t>
            </a:r>
            <a:r>
              <a:rPr lang="en-US" altLang="zh-CN" sz="1200" kern="1200" dirty="0" smtClean="0">
                <a:solidFill>
                  <a:schemeClr val="tx1"/>
                </a:solidFill>
                <a:latin typeface="+mn-lt"/>
                <a:ea typeface="+mn-ea"/>
                <a:cs typeface="+mn-cs"/>
              </a:rPr>
              <a:t>HTML </a:t>
            </a:r>
            <a:r>
              <a:rPr lang="zh-CN" altLang="en-US" sz="1200" kern="1200" dirty="0" smtClean="0">
                <a:solidFill>
                  <a:schemeClr val="tx1"/>
                </a:solidFill>
                <a:latin typeface="+mn-lt"/>
                <a:ea typeface="+mn-ea"/>
                <a:cs typeface="+mn-cs"/>
              </a:rPr>
              <a:t>工作团队。</a:t>
            </a:r>
            <a:r>
              <a:rPr lang="en-US" altLang="zh-CN" sz="1200" kern="1200" dirty="0" smtClean="0">
                <a:solidFill>
                  <a:schemeClr val="tx1"/>
                </a:solidFill>
                <a:latin typeface="+mn-lt"/>
                <a:ea typeface="+mn-ea"/>
                <a:cs typeface="+mn-cs"/>
              </a:rPr>
              <a:t>2013</a:t>
            </a:r>
            <a:r>
              <a:rPr lang="zh-CN" altLang="en-US" sz="1200" kern="1200" dirty="0" smtClean="0">
                <a:solidFill>
                  <a:schemeClr val="tx1"/>
                </a:solidFill>
                <a:latin typeface="+mn-lt"/>
                <a:ea typeface="+mn-ea"/>
                <a:cs typeface="+mn-cs"/>
              </a:rPr>
              <a:t>年</a:t>
            </a:r>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月</a:t>
            </a:r>
            <a:r>
              <a:rPr lang="en-US" altLang="zh-CN" sz="1200" kern="1200" dirty="0" smtClean="0">
                <a:solidFill>
                  <a:schemeClr val="tx1"/>
                </a:solidFill>
                <a:latin typeface="+mn-lt"/>
                <a:ea typeface="+mn-ea"/>
                <a:cs typeface="+mn-cs"/>
              </a:rPr>
              <a:t>6</a:t>
            </a:r>
            <a:r>
              <a:rPr lang="zh-CN" altLang="en-US" sz="1200" kern="1200" dirty="0" smtClean="0">
                <a:solidFill>
                  <a:schemeClr val="tx1"/>
                </a:solidFill>
                <a:latin typeface="+mn-lt"/>
                <a:ea typeface="+mn-ea"/>
                <a:cs typeface="+mn-cs"/>
              </a:rPr>
              <a:t>日， </a:t>
            </a:r>
            <a:r>
              <a:rPr lang="en-US" altLang="zh-CN" sz="1200" kern="1200" dirty="0" smtClean="0">
                <a:solidFill>
                  <a:schemeClr val="tx1"/>
                </a:solidFill>
                <a:latin typeface="+mn-lt"/>
                <a:ea typeface="+mn-ea"/>
                <a:cs typeface="+mn-cs"/>
              </a:rPr>
              <a:t>HTML 5.1</a:t>
            </a:r>
            <a:r>
              <a:rPr lang="zh-CN" altLang="en-US" sz="1200" kern="1200" dirty="0" smtClean="0">
                <a:solidFill>
                  <a:schemeClr val="tx1"/>
                </a:solidFill>
                <a:latin typeface="+mn-lt"/>
                <a:ea typeface="+mn-ea"/>
                <a:cs typeface="+mn-cs"/>
              </a:rPr>
              <a:t>正式草案公布。该规范定义了第五次重大版本，第一次要修订万维网的核心语言：超文本标记语言（</a:t>
            </a:r>
            <a:r>
              <a:rPr lang="en-US" altLang="zh-CN" sz="1200" kern="1200" dirty="0" smtClean="0">
                <a:solidFill>
                  <a:schemeClr val="tx1"/>
                </a:solidFill>
                <a:latin typeface="+mn-lt"/>
                <a:ea typeface="+mn-ea"/>
                <a:cs typeface="+mn-cs"/>
              </a:rPr>
              <a:t>HTML</a:t>
            </a:r>
            <a:r>
              <a:rPr lang="zh-CN" altLang="en-US" sz="1200" kern="1200" dirty="0" smtClean="0">
                <a:solidFill>
                  <a:schemeClr val="tx1"/>
                </a:solidFill>
                <a:latin typeface="+mn-lt"/>
                <a:ea typeface="+mn-ea"/>
                <a:cs typeface="+mn-cs"/>
              </a:rPr>
              <a:t>）。在这个版本中，新功能不断推出，以帮助</a:t>
            </a:r>
            <a:r>
              <a:rPr lang="en-US" altLang="zh-CN" sz="1200" kern="1200" dirty="0" smtClean="0">
                <a:solidFill>
                  <a:schemeClr val="tx1"/>
                </a:solidFill>
                <a:latin typeface="+mn-lt"/>
                <a:ea typeface="+mn-ea"/>
                <a:cs typeface="+mn-cs"/>
              </a:rPr>
              <a:t>Web</a:t>
            </a:r>
            <a:r>
              <a:rPr lang="zh-CN" altLang="en-US" sz="1200" kern="1200" dirty="0" smtClean="0">
                <a:solidFill>
                  <a:schemeClr val="tx1"/>
                </a:solidFill>
                <a:latin typeface="+mn-lt"/>
                <a:ea typeface="+mn-ea"/>
                <a:cs typeface="+mn-cs"/>
              </a:rPr>
              <a:t>应用程序的作者，努力提高新元素互操作性。</a:t>
            </a:r>
            <a:endParaRPr lang="en-US" altLang="zh-CN" sz="1200" kern="1200" dirty="0" smtClean="0">
              <a:solidFill>
                <a:schemeClr val="tx1"/>
              </a:solidFill>
              <a:latin typeface="+mn-lt"/>
              <a:ea typeface="+mn-ea"/>
              <a:cs typeface="+mn-cs"/>
            </a:endParaRPr>
          </a:p>
          <a:p>
            <a:endParaRPr kumimoji="1" lang="en-US" altLang="zh-CN" sz="1200" kern="1200" dirty="0" smtClean="0">
              <a:solidFill>
                <a:schemeClr val="tx1"/>
              </a:solidFill>
              <a:latin typeface="+mn-lt"/>
              <a:ea typeface="+mn-ea"/>
              <a:cs typeface="+mn-cs"/>
            </a:endParaRPr>
          </a:p>
          <a:p>
            <a:endParaRPr kumimoji="1" lang="en-US" altLang="zh-CN" sz="1200" kern="1200" dirty="0" smtClean="0">
              <a:solidFill>
                <a:schemeClr val="tx1"/>
              </a:solidFill>
              <a:latin typeface="+mn-lt"/>
              <a:ea typeface="+mn-ea"/>
              <a:cs typeface="+mn-cs"/>
            </a:endParaRPr>
          </a:p>
          <a:p>
            <a:pPr>
              <a:lnSpc>
                <a:spcPct val="90000"/>
              </a:lnSpc>
              <a:buFont typeface="Wingdings" charset="0"/>
              <a:buNone/>
            </a:pPr>
            <a:r>
              <a:rPr lang="en-US" altLang="zh-CN" dirty="0" smtClean="0"/>
              <a:t>HTML5</a:t>
            </a:r>
            <a:r>
              <a:rPr lang="zh-CN" altLang="en-US" dirty="0" smtClean="0"/>
              <a:t>是</a:t>
            </a:r>
            <a:r>
              <a:rPr lang="en-US" altLang="zh-CN" dirty="0" smtClean="0"/>
              <a:t>HTML(Hyper Text Mark-up Language)</a:t>
            </a:r>
            <a:r>
              <a:rPr lang="zh-CN" altLang="en-US" dirty="0" smtClean="0"/>
              <a:t>即超文本标记语言或超文本链接标示语言的第五个版本</a:t>
            </a:r>
            <a:r>
              <a:rPr lang="en-US" altLang="zh-CN" dirty="0" smtClean="0"/>
              <a:t>.</a:t>
            </a:r>
            <a:r>
              <a:rPr lang="zh-CN" altLang="en-US" dirty="0" smtClean="0"/>
              <a:t>目前广泛使用的是</a:t>
            </a:r>
            <a:r>
              <a:rPr lang="en-US" altLang="zh-CN" dirty="0" smtClean="0"/>
              <a:t>HTML4.01.</a:t>
            </a:r>
          </a:p>
          <a:p>
            <a:pPr>
              <a:lnSpc>
                <a:spcPct val="90000"/>
              </a:lnSpc>
              <a:buFont typeface="Wingdings" charset="0"/>
              <a:buNone/>
            </a:pPr>
            <a:r>
              <a:rPr lang="en-US" altLang="zh-CN" dirty="0" smtClean="0"/>
              <a:t>HTML5</a:t>
            </a:r>
            <a:r>
              <a:rPr lang="zh-CN" altLang="en-US" dirty="0" smtClean="0"/>
              <a:t>草案的前身名为</a:t>
            </a:r>
            <a:r>
              <a:rPr lang="en-US" altLang="zh-CN" dirty="0" smtClean="0"/>
              <a:t>Web Applications 1.0</a:t>
            </a:r>
          </a:p>
          <a:p>
            <a:pPr>
              <a:lnSpc>
                <a:spcPct val="90000"/>
              </a:lnSpc>
              <a:buFont typeface="Wingdings" charset="0"/>
              <a:buNone/>
            </a:pPr>
            <a:r>
              <a:rPr lang="en-US" altLang="zh-CN" dirty="0" smtClean="0"/>
              <a:t>2004</a:t>
            </a:r>
            <a:r>
              <a:rPr lang="zh-CN" altLang="en-US" dirty="0" smtClean="0"/>
              <a:t>年被</a:t>
            </a:r>
            <a:r>
              <a:rPr lang="en-US" altLang="zh-CN" dirty="0" smtClean="0"/>
              <a:t>WHATWG (Web Hypertext Application Technology Working Group) </a:t>
            </a:r>
            <a:r>
              <a:rPr lang="zh-CN" altLang="en-US" dirty="0" smtClean="0"/>
              <a:t>提出</a:t>
            </a:r>
            <a:r>
              <a:rPr lang="en-US" altLang="zh-CN" dirty="0" smtClean="0"/>
              <a:t>.</a:t>
            </a:r>
          </a:p>
          <a:p>
            <a:pPr>
              <a:lnSpc>
                <a:spcPct val="90000"/>
              </a:lnSpc>
              <a:buFont typeface="Wingdings" charset="0"/>
              <a:buNone/>
            </a:pPr>
            <a:r>
              <a:rPr lang="en-US" altLang="zh-CN" dirty="0" smtClean="0"/>
              <a:t>2007</a:t>
            </a:r>
            <a:r>
              <a:rPr lang="zh-CN" altLang="en-US" dirty="0" smtClean="0"/>
              <a:t>年被</a:t>
            </a:r>
            <a:r>
              <a:rPr lang="en-US" altLang="zh-CN" dirty="0" smtClean="0"/>
              <a:t>W3C(World Wide Web Consortium )</a:t>
            </a:r>
            <a:r>
              <a:rPr lang="zh-CN" altLang="en-US" dirty="0" smtClean="0"/>
              <a:t>接纳，并成立了新的</a:t>
            </a:r>
            <a:r>
              <a:rPr lang="en-US" altLang="zh-CN" dirty="0" smtClean="0"/>
              <a:t>HTML</a:t>
            </a:r>
            <a:r>
              <a:rPr lang="zh-CN" altLang="en-US" dirty="0" smtClean="0"/>
              <a:t>工作团队。</a:t>
            </a:r>
            <a:endParaRPr lang="en-US" altLang="zh-CN" dirty="0" smtClean="0"/>
          </a:p>
          <a:p>
            <a:pPr>
              <a:lnSpc>
                <a:spcPct val="90000"/>
              </a:lnSpc>
              <a:buFont typeface="Wingdings" charset="0"/>
              <a:buNone/>
            </a:pPr>
            <a:r>
              <a:rPr lang="en-US" altLang="zh-CN" dirty="0" smtClean="0"/>
              <a:t>2008</a:t>
            </a:r>
            <a:r>
              <a:rPr lang="zh-CN" altLang="en-US" dirty="0" smtClean="0"/>
              <a:t>年</a:t>
            </a:r>
            <a:r>
              <a:rPr lang="en-US" altLang="zh-CN" dirty="0" smtClean="0"/>
              <a:t>1</a:t>
            </a:r>
            <a:r>
              <a:rPr lang="zh-CN" altLang="en-US" dirty="0" smtClean="0"/>
              <a:t>月</a:t>
            </a:r>
            <a:r>
              <a:rPr lang="en-US" altLang="zh-CN" dirty="0" smtClean="0"/>
              <a:t>22</a:t>
            </a:r>
            <a:r>
              <a:rPr lang="zh-CN" altLang="en-US" dirty="0" smtClean="0"/>
              <a:t>日，第一份正式草案公布</a:t>
            </a:r>
            <a:r>
              <a:rPr lang="en-US" altLang="zh-CN" dirty="0" smtClean="0"/>
              <a:t>.</a:t>
            </a:r>
          </a:p>
          <a:p>
            <a:endParaRPr kumimoji="1" lang="zh-CN" altLang="en-US" dirty="0"/>
          </a:p>
        </p:txBody>
      </p:sp>
      <p:sp>
        <p:nvSpPr>
          <p:cNvPr id="4" name="幻灯片编号占位符 3"/>
          <p:cNvSpPr>
            <a:spLocks noGrp="1"/>
          </p:cNvSpPr>
          <p:nvPr>
            <p:ph type="sldNum" sz="quarter" idx="10"/>
          </p:nvPr>
        </p:nvSpPr>
        <p:spPr/>
        <p:txBody>
          <a:bodyPr/>
          <a:lstStyle/>
          <a:p>
            <a:fld id="{367ADAD6-F4B3-CF48-96EB-C1DB9F9BEB31}" type="slidenum">
              <a:rPr kumimoji="1" lang="zh-CN" altLang="en-US" smtClean="0"/>
              <a:t>4</a:t>
            </a:fld>
            <a:endParaRPr kumimoji="1" lang="zh-CN" altLang="en-US"/>
          </a:p>
        </p:txBody>
      </p:sp>
    </p:spTree>
    <p:extLst>
      <p:ext uri="{BB962C8B-B14F-4D97-AF65-F5344CB8AC3E}">
        <p14:creationId xmlns:p14="http://schemas.microsoft.com/office/powerpoint/2010/main" val="21544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kern="1200" dirty="0" smtClean="0">
                <a:solidFill>
                  <a:schemeClr val="tx1"/>
                </a:solidFill>
                <a:latin typeface="+mn-lt"/>
                <a:ea typeface="+mn-ea"/>
                <a:cs typeface="+mn-cs"/>
              </a:rPr>
              <a:t>Hybrid App</a:t>
            </a:r>
            <a:r>
              <a:rPr lang="zh-TW" altLang="en-US" sz="1200" kern="1200" dirty="0" smtClean="0">
                <a:solidFill>
                  <a:schemeClr val="tx1"/>
                </a:solidFill>
                <a:latin typeface="+mn-lt"/>
                <a:ea typeface="+mn-ea"/>
                <a:cs typeface="+mn-cs"/>
              </a:rPr>
              <a:t>的优点：</a:t>
            </a:r>
          </a:p>
          <a:p>
            <a:r>
              <a:rPr lang="zh-TW" altLang="en-US" sz="1200" kern="1200" dirty="0" smtClean="0">
                <a:solidFill>
                  <a:schemeClr val="tx1"/>
                </a:solidFill>
                <a:latin typeface="+mn-lt"/>
                <a:ea typeface="+mn-ea"/>
                <a:cs typeface="+mn-cs"/>
              </a:rPr>
              <a:t>支持多平台访问</a:t>
            </a:r>
          </a:p>
          <a:p>
            <a:r>
              <a:rPr lang="zh-TW" altLang="en-US" sz="1200" kern="1200" dirty="0" smtClean="0">
                <a:solidFill>
                  <a:schemeClr val="tx1"/>
                </a:solidFill>
                <a:latin typeface="+mn-lt"/>
                <a:ea typeface="+mn-ea"/>
                <a:cs typeface="+mn-cs"/>
              </a:rPr>
              <a:t>手机功能都可访问</a:t>
            </a:r>
          </a:p>
          <a:p>
            <a:r>
              <a:rPr lang="zh-TW" altLang="en-US" sz="1200" kern="1200" dirty="0" smtClean="0">
                <a:solidFill>
                  <a:schemeClr val="tx1"/>
                </a:solidFill>
                <a:latin typeface="+mn-lt"/>
                <a:ea typeface="+mn-ea"/>
                <a:cs typeface="+mn-cs"/>
              </a:rPr>
              <a:t>适用于应用商店</a:t>
            </a:r>
          </a:p>
          <a:p>
            <a:r>
              <a:rPr lang="zh-TW" altLang="en-US" sz="1200" kern="1200" dirty="0" smtClean="0">
                <a:solidFill>
                  <a:schemeClr val="tx1"/>
                </a:solidFill>
                <a:latin typeface="+mn-lt"/>
                <a:ea typeface="+mn-ea"/>
                <a:cs typeface="+mn-cs"/>
              </a:rPr>
              <a:t>部分支持离线功能</a:t>
            </a:r>
          </a:p>
          <a:p>
            <a:r>
              <a:rPr lang="nb-NO" altLang="zh-CN" sz="1200" kern="1200" dirty="0" smtClean="0">
                <a:solidFill>
                  <a:schemeClr val="tx1"/>
                </a:solidFill>
                <a:latin typeface="+mn-lt"/>
                <a:ea typeface="+mn-ea"/>
                <a:cs typeface="+mn-cs"/>
              </a:rPr>
              <a:t>Hybrid </a:t>
            </a:r>
            <a:r>
              <a:rPr lang="nb-NO" altLang="zh-CN" sz="1200" kern="1200" dirty="0" err="1" smtClean="0">
                <a:solidFill>
                  <a:schemeClr val="tx1"/>
                </a:solidFill>
                <a:latin typeface="+mn-lt"/>
                <a:ea typeface="+mn-ea"/>
                <a:cs typeface="+mn-cs"/>
              </a:rPr>
              <a:t>App</a:t>
            </a:r>
            <a:r>
              <a:rPr lang="zh-CN" altLang="nb-NO" sz="1200" kern="1200" dirty="0" smtClean="0">
                <a:solidFill>
                  <a:schemeClr val="tx1"/>
                </a:solidFill>
                <a:latin typeface="+mn-lt"/>
                <a:ea typeface="+mn-ea"/>
                <a:cs typeface="+mn-cs"/>
              </a:rPr>
              <a:t>的缺点：</a:t>
            </a:r>
            <a:endParaRPr lang="nb-NO"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未知的部署时间</a:t>
            </a:r>
          </a:p>
          <a:p>
            <a:r>
              <a:rPr lang="zh-CN" altLang="en-US" sz="1200" kern="1200" dirty="0" smtClean="0">
                <a:solidFill>
                  <a:schemeClr val="tx1"/>
                </a:solidFill>
                <a:latin typeface="+mn-lt"/>
                <a:ea typeface="+mn-ea"/>
                <a:cs typeface="+mn-cs"/>
              </a:rPr>
              <a:t>用户体验不如本地应用</a:t>
            </a:r>
          </a:p>
          <a:p>
            <a:r>
              <a:rPr lang="zh-CN" altLang="en-US" sz="1200" kern="1200" dirty="0" smtClean="0">
                <a:solidFill>
                  <a:schemeClr val="tx1"/>
                </a:solidFill>
                <a:latin typeface="+mn-lt"/>
                <a:ea typeface="+mn-ea"/>
                <a:cs typeface="+mn-cs"/>
              </a:rPr>
              <a:t>性能速度较慢（需链接网络）</a:t>
            </a:r>
            <a:endParaRPr kumimoji="1" lang="zh-CN" altLang="en-US" dirty="0"/>
          </a:p>
        </p:txBody>
      </p:sp>
      <p:sp>
        <p:nvSpPr>
          <p:cNvPr id="4" name="幻灯片编号占位符 3"/>
          <p:cNvSpPr>
            <a:spLocks noGrp="1"/>
          </p:cNvSpPr>
          <p:nvPr>
            <p:ph type="sldNum" sz="quarter" idx="10"/>
          </p:nvPr>
        </p:nvSpPr>
        <p:spPr/>
        <p:txBody>
          <a:bodyPr/>
          <a:lstStyle/>
          <a:p>
            <a:fld id="{367ADAD6-F4B3-CF48-96EB-C1DB9F9BEB31}" type="slidenum">
              <a:rPr kumimoji="1" lang="zh-CN" altLang="en-US" smtClean="0"/>
              <a:t>21</a:t>
            </a:fld>
            <a:endParaRPr kumimoji="1" lang="zh-CN" altLang="en-US"/>
          </a:p>
        </p:txBody>
      </p:sp>
    </p:spTree>
    <p:extLst>
      <p:ext uri="{BB962C8B-B14F-4D97-AF65-F5344CB8AC3E}">
        <p14:creationId xmlns:p14="http://schemas.microsoft.com/office/powerpoint/2010/main" val="205524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Web APP</a:t>
            </a:r>
            <a:r>
              <a:rPr lang="zh-CN" altLang="en-US" sz="1200" kern="1200" dirty="0" smtClean="0">
                <a:solidFill>
                  <a:schemeClr val="tx1"/>
                </a:solidFill>
                <a:latin typeface="+mn-lt"/>
                <a:ea typeface="+mn-ea"/>
                <a:cs typeface="+mn-cs"/>
              </a:rPr>
              <a:t>首页去除冗余的功能，回溯本源，只给用户提供了</a:t>
            </a:r>
            <a:r>
              <a:rPr lang="en-US" altLang="zh-CN" sz="1200" kern="1200" dirty="0" err="1" smtClean="0">
                <a:solidFill>
                  <a:schemeClr val="tx1"/>
                </a:solidFill>
                <a:latin typeface="+mn-lt"/>
                <a:ea typeface="+mn-ea"/>
                <a:cs typeface="+mn-cs"/>
              </a:rPr>
              <a:t>jing.fm</a:t>
            </a:r>
            <a:r>
              <a:rPr lang="zh-CN" altLang="en-US" sz="1200" kern="1200" dirty="0" smtClean="0">
                <a:solidFill>
                  <a:schemeClr val="tx1"/>
                </a:solidFill>
                <a:latin typeface="+mn-lt"/>
                <a:ea typeface="+mn-ea"/>
                <a:cs typeface="+mn-cs"/>
              </a:rPr>
              <a:t>最初的本质需求</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电台。既符合</a:t>
            </a:r>
            <a:r>
              <a:rPr lang="en-US" altLang="zh-CN" sz="1200" kern="1200" dirty="0" smtClean="0">
                <a:solidFill>
                  <a:schemeClr val="tx1"/>
                </a:solidFill>
                <a:latin typeface="+mn-lt"/>
                <a:ea typeface="+mn-ea"/>
                <a:cs typeface="+mn-cs"/>
              </a:rPr>
              <a:t>H5</a:t>
            </a:r>
            <a:r>
              <a:rPr lang="zh-CN" altLang="en-US" sz="1200" kern="1200" dirty="0" smtClean="0">
                <a:solidFill>
                  <a:schemeClr val="tx1"/>
                </a:solidFill>
                <a:latin typeface="+mn-lt"/>
                <a:ea typeface="+mn-ea"/>
                <a:cs typeface="+mn-cs"/>
              </a:rPr>
              <a:t>精简功能又达到了突出核心功能的设计原则。</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重要的并不是我们提供的信息量有多大，而是我们能否给他们提供真正需要的信息。</a:t>
            </a:r>
            <a:endParaRPr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367ADAD6-F4B3-CF48-96EB-C1DB9F9BEB31}" type="slidenum">
              <a:rPr kumimoji="1" lang="zh-CN" altLang="en-US" smtClean="0"/>
              <a:t>23</a:t>
            </a:fld>
            <a:endParaRPr kumimoji="1" lang="zh-CN" altLang="en-US"/>
          </a:p>
        </p:txBody>
      </p:sp>
    </p:spTree>
    <p:extLst>
      <p:ext uri="{BB962C8B-B14F-4D97-AF65-F5344CB8AC3E}">
        <p14:creationId xmlns:p14="http://schemas.microsoft.com/office/powerpoint/2010/main" val="125614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67ADAD6-F4B3-CF48-96EB-C1DB9F9BEB31}" type="slidenum">
              <a:rPr kumimoji="1" lang="zh-CN" altLang="en-US" smtClean="0"/>
              <a:t>25</a:t>
            </a:fld>
            <a:endParaRPr kumimoji="1" lang="zh-CN" altLang="en-US"/>
          </a:p>
        </p:txBody>
      </p:sp>
    </p:spTree>
    <p:extLst>
      <p:ext uri="{BB962C8B-B14F-4D97-AF65-F5344CB8AC3E}">
        <p14:creationId xmlns:p14="http://schemas.microsoft.com/office/powerpoint/2010/main" val="167260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Px</a:t>
            </a:r>
            <a:r>
              <a:rPr kumimoji="1" lang="zh-CN" altLang="zh-CN" dirty="0" smtClean="0"/>
              <a:t>：</a:t>
            </a:r>
            <a:r>
              <a:rPr kumimoji="1" lang="en-US" altLang="zh-CN" dirty="0" smtClean="0"/>
              <a:t>CSS pixels </a:t>
            </a:r>
            <a:r>
              <a:rPr kumimoji="1" lang="zh-CN" altLang="en-US" dirty="0" smtClean="0"/>
              <a:t>逻辑像素、浏览器的抽象单位</a:t>
            </a:r>
            <a:endParaRPr kumimoji="1" lang="en-US" altLang="zh-CN" dirty="0" smtClean="0"/>
          </a:p>
          <a:p>
            <a:r>
              <a:rPr kumimoji="1" lang="en-US" altLang="zh-CN" dirty="0" err="1" smtClean="0"/>
              <a:t>Dp</a:t>
            </a:r>
            <a:r>
              <a:rPr kumimoji="1" lang="zh-CN" altLang="en-US" dirty="0" smtClean="0"/>
              <a:t>，</a:t>
            </a:r>
            <a:r>
              <a:rPr kumimoji="1" lang="en-US" altLang="zh-CN" dirty="0" err="1" smtClean="0"/>
              <a:t>Pt</a:t>
            </a:r>
            <a:r>
              <a:rPr kumimoji="1" lang="en-US" altLang="zh-CN" dirty="0" smtClean="0"/>
              <a:t> </a:t>
            </a:r>
            <a:r>
              <a:rPr kumimoji="1" lang="zh-CN" altLang="en-US" dirty="0" smtClean="0"/>
              <a:t>：</a:t>
            </a:r>
            <a:r>
              <a:rPr kumimoji="1" lang="en-US" altLang="zh-CN" dirty="0" smtClean="0"/>
              <a:t>device independent pixels </a:t>
            </a:r>
            <a:r>
              <a:rPr kumimoji="1" lang="zh-CN" altLang="en-US" dirty="0" smtClean="0"/>
              <a:t>设备无关像素</a:t>
            </a:r>
            <a:endParaRPr kumimoji="1" lang="en-US" altLang="zh-CN" dirty="0" smtClean="0"/>
          </a:p>
          <a:p>
            <a:r>
              <a:rPr kumimoji="1" lang="en-US" altLang="zh-CN" dirty="0" err="1" smtClean="0"/>
              <a:t>Dpr</a:t>
            </a:r>
            <a:r>
              <a:rPr kumimoji="1" lang="zh-CN" altLang="en-US" dirty="0" smtClean="0"/>
              <a:t>：</a:t>
            </a:r>
            <a:r>
              <a:rPr kumimoji="1" lang="en-US" altLang="zh-CN" dirty="0" err="1" smtClean="0"/>
              <a:t>devicePixelRation</a:t>
            </a:r>
            <a:r>
              <a:rPr kumimoji="1" lang="en-US" altLang="zh-CN" dirty="0" smtClean="0"/>
              <a:t> </a:t>
            </a:r>
            <a:r>
              <a:rPr kumimoji="1" lang="zh-CN" altLang="en-US" dirty="0" smtClean="0"/>
              <a:t>设备像素缩放比</a:t>
            </a:r>
            <a:endParaRPr kumimoji="1" lang="en-US" altLang="zh-CN" dirty="0" smtClean="0"/>
          </a:p>
          <a:p>
            <a:pPr marL="0" indent="0">
              <a:buNone/>
            </a:pPr>
            <a:r>
              <a:rPr kumimoji="1" lang="zh-CN" altLang="en-US" dirty="0" smtClean="0"/>
              <a:t>计算公式：</a:t>
            </a:r>
            <a:r>
              <a:rPr kumimoji="1" lang="en-US" altLang="zh-CN" dirty="0" smtClean="0"/>
              <a:t>1px = (</a:t>
            </a:r>
            <a:r>
              <a:rPr kumimoji="1" lang="en-US" altLang="zh-CN" dirty="0" err="1" smtClean="0"/>
              <a:t>dpr</a:t>
            </a:r>
            <a:r>
              <a:rPr kumimoji="1" lang="zh-CN" altLang="en-US" dirty="0" smtClean="0"/>
              <a:t>平方</a:t>
            </a:r>
            <a:r>
              <a:rPr kumimoji="1" lang="en-US" altLang="zh-CN" dirty="0" smtClean="0"/>
              <a:t>)</a:t>
            </a:r>
            <a:r>
              <a:rPr kumimoji="1" lang="zh-CN" altLang="en-US" dirty="0" smtClean="0"/>
              <a:t>＊</a:t>
            </a:r>
            <a:r>
              <a:rPr kumimoji="1" lang="en-US" altLang="zh-CN" dirty="0" err="1" smtClean="0"/>
              <a:t>dp</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367ADAD6-F4B3-CF48-96EB-C1DB9F9BEB31}" type="slidenum">
              <a:rPr kumimoji="1" lang="zh-CN" altLang="en-US" smtClean="0"/>
              <a:t>28</a:t>
            </a:fld>
            <a:endParaRPr kumimoji="1" lang="zh-CN" altLang="en-US"/>
          </a:p>
        </p:txBody>
      </p:sp>
    </p:spTree>
    <p:extLst>
      <p:ext uri="{BB962C8B-B14F-4D97-AF65-F5344CB8AC3E}">
        <p14:creationId xmlns:p14="http://schemas.microsoft.com/office/powerpoint/2010/main" val="338602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upport.google.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zh-CN" altLang="en-US" smtClean="0"/>
              <a:t>单击此处编辑母版标题样式</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a:xfrm>
            <a:off x="5638800" y="6122894"/>
            <a:ext cx="2895600" cy="257810"/>
          </a:xfrm>
        </p:spPr>
        <p:txBody>
          <a:bodyPr/>
          <a:lstStyle/>
          <a:p>
            <a:endParaRPr lang="en-US"/>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图片和标题">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zh-CN" altLang="en-US" smtClean="0"/>
              <a:t>单击此处编辑母版标题样式</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D290233-0DD1-4A80-BB1E-9ADC3556DBB6}" type="datetimeFigureOut">
              <a:rPr lang="en-US" smtClean="0"/>
              <a:t>15/12/11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zh-CN" altLang="en-US" smtClean="0"/>
              <a:t>将图片拖动到占位符，或单击添加图标</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zh-CN" altLang="en-US" smtClean="0"/>
              <a:t>单击此处编辑母版标题样式</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7D290233-0DD1-4A80-BB1E-9ADC3556DBB6}" type="datetimeFigureOut">
              <a:rPr lang="en-US" smtClean="0"/>
              <a:t>15/12/11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位于标题上)">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zh-CN" altLang="en-US" smtClean="0"/>
              <a:t>单击此处编辑母版标题样式</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7D290233-0DD1-4A80-BB1E-9ADC3556DBB6}" type="datetimeFigureOut">
              <a:rPr lang="en-US" smtClean="0"/>
              <a:t>15/12/11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93544868"/>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zh-CN" altLang="en-US" smtClean="0"/>
              <a:t>单击此处编辑母版标题样式</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a:xfrm>
            <a:off x="5638800" y="6124401"/>
            <a:ext cx="2895600" cy="257810"/>
          </a:xfrm>
        </p:spPr>
        <p:txBody>
          <a:bodyPr/>
          <a:lstStyle/>
          <a:p>
            <a:endParaRPr lang="en-US"/>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zh-CN" altLang="en-US" smtClean="0"/>
              <a:t>将图片拖动到占位符，或单击添加图标</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0" cap="a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Tree>
    <p:extLst>
      <p:ext uri="{BB962C8B-B14F-4D97-AF65-F5344CB8AC3E}">
        <p14:creationId xmlns:p14="http://schemas.microsoft.com/office/powerpoint/2010/main" val="60930785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zh-CN" altLang="en-US" smtClean="0"/>
              <a:t>单击此处编辑母版标题样式</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D290233-0DD1-4A80-BB1E-9ADC3556DBB6}" type="datetimeFigureOut">
              <a:rPr lang="en-US" smtClean="0"/>
              <a:t>15/12/11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effectLst>
            <a:outerShdw dist="12700" dir="2700000" algn="tl" rotWithShape="0">
              <a:schemeClr val="bg1">
                <a:alpha val="0"/>
              </a:schemeClr>
            </a:outerShdw>
          </a:effectLst>
        </p:spPr>
        <p:txBody>
          <a:bodyPr/>
          <a:lstStyle>
            <a:lvl1pPr algn="l">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18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365ECD2-E9D9-4529-BEC5-5A0A4FE4ED2C}" type="datetimeFigureOut">
              <a:rPr lang="zh-CN" altLang="en-US" smtClean="0"/>
              <a:t>15/12/15</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4F4D5D-DD92-4D54-9264-6F2EEA8E22D5}" type="slidenum">
              <a:rPr lang="zh-CN" altLang="en-US" smtClean="0"/>
              <a:t>‹#›</a:t>
            </a:fld>
            <a:endParaRPr lang="zh-CN" altLang="en-US"/>
          </a:p>
        </p:txBody>
      </p:sp>
      <p:sp>
        <p:nvSpPr>
          <p:cNvPr id="7" name="矩形 6"/>
          <p:cNvSpPr/>
          <p:nvPr userDrawn="1"/>
        </p:nvSpPr>
        <p:spPr>
          <a:xfrm>
            <a:off x="-36512" y="260648"/>
            <a:ext cx="107504" cy="1152128"/>
          </a:xfrm>
          <a:prstGeom prst="rect">
            <a:avLst/>
          </a:prstGeom>
          <a:solidFill>
            <a:srgbClr val="00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9"/>
          <p:cNvSpPr>
            <a:spLocks noGrp="1"/>
          </p:cNvSpPr>
          <p:nvPr>
            <p:ph type="body" sz="quarter" idx="13" hasCustomPrompt="1"/>
          </p:nvPr>
        </p:nvSpPr>
        <p:spPr>
          <a:xfrm>
            <a:off x="468313" y="6309320"/>
            <a:ext cx="8208143" cy="288032"/>
          </a:xfrm>
        </p:spPr>
        <p:txBody>
          <a:bodyPr/>
          <a:lstStyle>
            <a:lvl1pPr marL="0" indent="0">
              <a:buNone/>
              <a:defRPr sz="3200"/>
            </a:lvl1pPr>
          </a:lstStyle>
          <a:p>
            <a:pPr algn="ctr"/>
            <a:r>
              <a:rPr lang="en-US" altLang="zh-CN" sz="1200" dirty="0" smtClean="0">
                <a:latin typeface="Arial" pitchFamily="34" charset="0"/>
                <a:cs typeface="Arial" pitchFamily="34" charset="0"/>
                <a:hlinkClick r:id="rId2"/>
              </a:rPr>
              <a:t>http://support.google.com</a:t>
            </a:r>
            <a:endParaRPr lang="zh-CN" alt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8110030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a:p>
        </p:txBody>
      </p:sp>
      <p:sp>
        <p:nvSpPr>
          <p:cNvPr id="5" name="Date Placeholder 4"/>
          <p:cNvSpPr>
            <a:spLocks noGrp="1"/>
          </p:cNvSpPr>
          <p:nvPr>
            <p:ph type="dt" sz="half" idx="10"/>
          </p:nvPr>
        </p:nvSpPr>
        <p:spPr/>
        <p:txBody>
          <a:bodyPr/>
          <a:lstStyle/>
          <a:p>
            <a:fld id="{7D290233-0DD1-4A80-BB1E-9ADC3556DBB6}" type="datetimeFigureOut">
              <a:rPr lang="en-US" smtClean="0"/>
              <a:t>15/12/11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t>15/12/11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7D290233-0DD1-4A80-BB1E-9ADC3556DBB6}" type="datetimeFigureOut">
              <a:rPr lang="en-US" smtClean="0"/>
              <a:t>15/12/11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t>15/12/11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zh-CN" altLang="en-US" smtClean="0"/>
              <a:t>单击此处编辑母版标题样式</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7D290233-0DD1-4A80-BB1E-9ADC3556DBB6}" type="datetimeFigureOut">
              <a:rPr lang="en-US" smtClean="0"/>
              <a:t>15/12/11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zh-CN" altLang="en-US" smtClean="0"/>
              <a:t>单击此处编辑母版标题样式</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7D290233-0DD1-4A80-BB1E-9ADC3556DBB6}" type="datetimeFigureOut">
              <a:rPr lang="en-US" smtClean="0"/>
              <a:t>15/12/11</a:t>
            </a:fld>
            <a:endParaRPr lang="en-US"/>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evfiles.myopera.com/articles/4582/html5-forms-example.html" TargetMode="External"/><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7.png"/><Relationship Id="rId3" Type="http://schemas.openxmlformats.org/officeDocument/2006/relationships/hyperlink" Target="http://support.google.com/webmasters/bin/answer.py?hl=zh-Hans&amp;answer=176035"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1.wdp"/><Relationship Id="rId1" Type="http://schemas.openxmlformats.org/officeDocument/2006/relationships/slideLayout" Target="../slideLayouts/slideLayout19.xml"/><Relationship Id="rId2" Type="http://schemas.openxmlformats.org/officeDocument/2006/relationships/hyperlink" Target="http://www.w3.org/Security/wiki/Same_Origin_Polic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2.png"/><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6.jpeg"/><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9.png"/><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63.png"/><Relationship Id="rId3"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66.png"/><Relationship Id="rId3"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hyperlink" Target="http://www.w3.org/TR/css3-selector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0.png"/><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40.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html5readiness.com/" TargetMode="External"/><Relationship Id="rId1" Type="http://schemas.openxmlformats.org/officeDocument/2006/relationships/slideLayout" Target="../slideLayouts/slideLayout43.xml"/><Relationship Id="rId2"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前端与移动设计</a:t>
            </a:r>
            <a:r>
              <a:rPr kumimoji="1" lang="en-US" altLang="zh-CN" dirty="0" smtClean="0"/>
              <a:t/>
            </a:r>
            <a:br>
              <a:rPr kumimoji="1" lang="en-US" altLang="zh-CN" dirty="0" smtClean="0"/>
            </a:br>
            <a:r>
              <a:rPr lang="en-US" altLang="zh-CN" dirty="0"/>
              <a:t>HTML5 </a:t>
            </a:r>
            <a:r>
              <a:rPr lang="en-US" altLang="zh-CN" dirty="0" smtClean="0"/>
              <a:t>Overview</a:t>
            </a:r>
            <a:endParaRPr kumimoji="1" lang="zh-CN" altLang="en-US" dirty="0"/>
          </a:p>
        </p:txBody>
      </p:sp>
      <p:sp>
        <p:nvSpPr>
          <p:cNvPr id="3" name="副标题 2"/>
          <p:cNvSpPr>
            <a:spLocks noGrp="1"/>
          </p:cNvSpPr>
          <p:nvPr>
            <p:ph type="subTitle" idx="1"/>
          </p:nvPr>
        </p:nvSpPr>
        <p:spPr>
          <a:xfrm>
            <a:off x="306171" y="5175394"/>
            <a:ext cx="9143999" cy="834924"/>
          </a:xfrm>
        </p:spPr>
        <p:txBody>
          <a:bodyPr/>
          <a:lstStyle/>
          <a:p>
            <a:r>
              <a:rPr kumimoji="1" lang="en-US" altLang="zh-CN" dirty="0" smtClean="0"/>
              <a:t>@author </a:t>
            </a:r>
            <a:r>
              <a:rPr kumimoji="1" lang="zh-CN" altLang="en-US" dirty="0" smtClean="0"/>
              <a:t>赵永利</a:t>
            </a:r>
            <a:endParaRPr kumimoji="1" lang="en-US" altLang="zh-CN" dirty="0"/>
          </a:p>
          <a:p>
            <a:r>
              <a:rPr kumimoji="1" lang="en-US" altLang="zh-CN" dirty="0" smtClean="0"/>
              <a:t>zhaoyl_bj@163.com</a:t>
            </a:r>
            <a:endParaRPr kumimoji="1" lang="zh-CN" altLang="en-US" dirty="0"/>
          </a:p>
        </p:txBody>
      </p:sp>
      <p:sp>
        <p:nvSpPr>
          <p:cNvPr id="6" name="文本框 5"/>
          <p:cNvSpPr txBox="1"/>
          <p:nvPr/>
        </p:nvSpPr>
        <p:spPr>
          <a:xfrm>
            <a:off x="1247360" y="3263465"/>
            <a:ext cx="6691718" cy="923330"/>
          </a:xfrm>
          <a:prstGeom prst="rect">
            <a:avLst/>
          </a:prstGeom>
          <a:noFill/>
        </p:spPr>
        <p:txBody>
          <a:bodyPr wrap="square" rtlCol="0">
            <a:spAutoFit/>
          </a:bodyPr>
          <a:lstStyle/>
          <a:p>
            <a:r>
              <a:rPr kumimoji="1" lang="zh-CN" altLang="en-US" dirty="0" smtClean="0"/>
              <a:t>在工业史上，一种新技术代替旧的技术是不以人的意志为转移的。人生最幸运之事就是发现和顺应这个潮流。</a:t>
            </a:r>
            <a:endParaRPr kumimoji="1" lang="en-US" altLang="zh-CN" dirty="0" smtClean="0"/>
          </a:p>
          <a:p>
            <a:r>
              <a:rPr kumimoji="1" lang="en-US" altLang="zh-CN" dirty="0"/>
              <a:t>	</a:t>
            </a:r>
            <a:r>
              <a:rPr kumimoji="1" lang="en-US" altLang="zh-CN" dirty="0" smtClean="0"/>
              <a:t>			         </a:t>
            </a:r>
            <a:r>
              <a:rPr kumimoji="1" lang="zh-CN" altLang="en-US" dirty="0" smtClean="0"/>
              <a:t>－－吴军</a:t>
            </a:r>
            <a:r>
              <a:rPr kumimoji="1" lang="zh-CN" altLang="zh-CN" dirty="0" smtClean="0"/>
              <a:t>《</a:t>
            </a:r>
            <a:r>
              <a:rPr kumimoji="1" lang="zh-CN" altLang="en-US" dirty="0" smtClean="0"/>
              <a:t>浪潮之颠</a:t>
            </a:r>
            <a:r>
              <a:rPr kumimoji="1" lang="en-US" altLang="zh-CN" dirty="0" smtClean="0"/>
              <a:t>》</a:t>
            </a:r>
            <a:endParaRPr kumimoji="1" lang="zh-CN" altLang="en-US" dirty="0"/>
          </a:p>
        </p:txBody>
      </p:sp>
    </p:spTree>
    <p:extLst>
      <p:ext uri="{BB962C8B-B14F-4D97-AF65-F5344CB8AC3E}">
        <p14:creationId xmlns:p14="http://schemas.microsoft.com/office/powerpoint/2010/main" val="14009114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H5</a:t>
            </a:r>
            <a:r>
              <a:rPr kumimoji="1" lang="zh-CN" altLang="en-US" dirty="0" smtClean="0"/>
              <a:t>能做什么</a:t>
            </a:r>
            <a:endParaRPr kumimoji="1" lang="zh-CN" altLang="en-US" dirty="0"/>
          </a:p>
        </p:txBody>
      </p:sp>
      <p:pic>
        <p:nvPicPr>
          <p:cNvPr id="4" name="内容占位符 3"/>
          <p:cNvPicPr>
            <a:picLocks noGrp="1" noChangeAspect="1"/>
          </p:cNvPicPr>
          <p:nvPr>
            <p:ph idx="1"/>
          </p:nvPr>
        </p:nvPicPr>
        <p:blipFill>
          <a:blip r:embed="rId2"/>
          <a:srcRect t="5113" b="5113"/>
          <a:stretch>
            <a:fillRect/>
          </a:stretch>
        </p:blipFill>
        <p:spPr/>
      </p:pic>
    </p:spTree>
    <p:extLst>
      <p:ext uri="{BB962C8B-B14F-4D97-AF65-F5344CB8AC3E}">
        <p14:creationId xmlns:p14="http://schemas.microsoft.com/office/powerpoint/2010/main" val="36939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HTML5</a:t>
            </a:r>
            <a:r>
              <a:rPr kumimoji="1" lang="zh-CN" altLang="en-US" dirty="0" smtClean="0"/>
              <a:t>可以做什么</a:t>
            </a:r>
            <a:endParaRPr kumimoji="1" lang="zh-CN" altLang="en-US" dirty="0"/>
          </a:p>
        </p:txBody>
      </p:sp>
      <p:sp>
        <p:nvSpPr>
          <p:cNvPr id="4" name="文本框 3"/>
          <p:cNvSpPr txBox="1"/>
          <p:nvPr/>
        </p:nvSpPr>
        <p:spPr>
          <a:xfrm>
            <a:off x="725737" y="1825776"/>
            <a:ext cx="7665595" cy="3693319"/>
          </a:xfrm>
          <a:prstGeom prst="rect">
            <a:avLst/>
          </a:prstGeom>
          <a:noFill/>
        </p:spPr>
        <p:txBody>
          <a:bodyPr wrap="square" rtlCol="0">
            <a:spAutoFit/>
          </a:bodyPr>
          <a:lstStyle/>
          <a:p>
            <a:r>
              <a:rPr kumimoji="1" lang="zh-CN" altLang="en-US" dirty="0"/>
              <a:t>除了实现之前</a:t>
            </a:r>
            <a:r>
              <a:rPr kumimoji="1" lang="en-US" altLang="zh-CN" dirty="0"/>
              <a:t>HTML</a:t>
            </a:r>
            <a:r>
              <a:rPr kumimoji="1" lang="zh-CN" altLang="en-US" dirty="0"/>
              <a:t>可以实现的功能外</a:t>
            </a:r>
            <a:r>
              <a:rPr kumimoji="1" lang="en-US" altLang="zh-CN" dirty="0"/>
              <a:t>,HTML5</a:t>
            </a:r>
            <a:r>
              <a:rPr kumimoji="1" lang="zh-CN" altLang="en-US" dirty="0"/>
              <a:t>做以下特别的事情</a:t>
            </a:r>
            <a:r>
              <a:rPr kumimoji="1" lang="zh-CN" altLang="en-US" dirty="0" smtClean="0"/>
              <a:t>：</a:t>
            </a:r>
            <a:endParaRPr kumimoji="1" lang="en-US" altLang="zh-CN" dirty="0" smtClean="0"/>
          </a:p>
          <a:p>
            <a:endParaRPr kumimoji="1" lang="en-US" altLang="zh-CN" dirty="0" smtClean="0"/>
          </a:p>
          <a:p>
            <a:r>
              <a:rPr kumimoji="1" lang="zh-CN" altLang="en-US" dirty="0" smtClean="0"/>
              <a:t> </a:t>
            </a:r>
            <a:r>
              <a:rPr kumimoji="1" lang="en-US" altLang="zh-CN" dirty="0"/>
              <a:t>1</a:t>
            </a:r>
            <a:r>
              <a:rPr kumimoji="1" lang="zh-CN" altLang="en-US" dirty="0"/>
              <a:t>、本地存储 基于</a:t>
            </a:r>
            <a:r>
              <a:rPr kumimoji="1" lang="en-US" altLang="zh-CN" dirty="0"/>
              <a:t>HTML5</a:t>
            </a:r>
            <a:r>
              <a:rPr kumimoji="1" lang="zh-CN" altLang="en-US" dirty="0"/>
              <a:t>开发的网页</a:t>
            </a:r>
            <a:r>
              <a:rPr kumimoji="1" lang="en-US" altLang="zh-CN" dirty="0"/>
              <a:t>APP</a:t>
            </a:r>
            <a:r>
              <a:rPr kumimoji="1" lang="zh-CN" altLang="en-US" dirty="0"/>
              <a:t>拥有更短的启动时间，更快的联网速度，这些全得益于</a:t>
            </a:r>
            <a:r>
              <a:rPr kumimoji="1" lang="en-US" altLang="zh-CN" dirty="0"/>
              <a:t>HTML5 APP Cache</a:t>
            </a:r>
            <a:r>
              <a:rPr kumimoji="1" lang="zh-CN" altLang="en-US" dirty="0"/>
              <a:t>，以及本地存储功能</a:t>
            </a:r>
            <a:r>
              <a:rPr kumimoji="1" lang="zh-CN" altLang="en-US" dirty="0" smtClean="0"/>
              <a:t>。</a:t>
            </a:r>
            <a:endParaRPr kumimoji="1" lang="en-US" altLang="zh-CN" dirty="0" smtClean="0"/>
          </a:p>
          <a:p>
            <a:endParaRPr kumimoji="1" lang="en-US" altLang="zh-CN" dirty="0"/>
          </a:p>
          <a:p>
            <a:r>
              <a:rPr kumimoji="1" lang="zh-CN" altLang="en-US" dirty="0" smtClean="0"/>
              <a:t> </a:t>
            </a:r>
            <a:r>
              <a:rPr kumimoji="1" lang="en-US" altLang="zh-CN" dirty="0"/>
              <a:t>2</a:t>
            </a:r>
            <a:r>
              <a:rPr kumimoji="1" lang="zh-CN" altLang="en-US" dirty="0"/>
              <a:t>、实现多媒体更加简单 利用</a:t>
            </a:r>
            <a:r>
              <a:rPr kumimoji="1" lang="en-US" altLang="zh-CN" dirty="0"/>
              <a:t>HTML5</a:t>
            </a:r>
            <a:r>
              <a:rPr kumimoji="1" lang="zh-CN" altLang="en-US" dirty="0"/>
              <a:t>的</a:t>
            </a:r>
            <a:r>
              <a:rPr kumimoji="1" lang="en-US" altLang="zh-CN" dirty="0"/>
              <a:t>&lt;video&gt;</a:t>
            </a:r>
            <a:r>
              <a:rPr kumimoji="1" lang="zh-CN" altLang="en-US" dirty="0"/>
              <a:t>和</a:t>
            </a:r>
            <a:r>
              <a:rPr kumimoji="1" lang="en-US" altLang="zh-CN" dirty="0"/>
              <a:t>&lt;audio&gt;</a:t>
            </a:r>
            <a:r>
              <a:rPr kumimoji="1" lang="zh-CN" altLang="en-US" dirty="0"/>
              <a:t>非常方便的在网页上添加视频和音频，不需要很复杂的代码，就能打造一款功能齐全的</a:t>
            </a:r>
            <a:r>
              <a:rPr kumimoji="1" lang="en-US" altLang="zh-CN" dirty="0"/>
              <a:t>HTML5</a:t>
            </a:r>
            <a:r>
              <a:rPr kumimoji="1" lang="zh-CN" altLang="en-US" dirty="0"/>
              <a:t>播放器</a:t>
            </a:r>
            <a:r>
              <a:rPr kumimoji="1" lang="zh-CN" altLang="en-US" dirty="0" smtClean="0"/>
              <a:t>。</a:t>
            </a:r>
            <a:endParaRPr kumimoji="1" lang="en-US" altLang="zh-CN" dirty="0" smtClean="0"/>
          </a:p>
          <a:p>
            <a:r>
              <a:rPr kumimoji="1" lang="zh-CN" altLang="en-US" dirty="0" smtClean="0"/>
              <a:t> </a:t>
            </a:r>
            <a:endParaRPr kumimoji="1" lang="en-US" altLang="zh-CN" dirty="0" smtClean="0"/>
          </a:p>
          <a:p>
            <a:r>
              <a:rPr kumimoji="1" lang="en-US" altLang="zh-CN" dirty="0" smtClean="0"/>
              <a:t>3</a:t>
            </a:r>
            <a:r>
              <a:rPr kumimoji="1" lang="zh-CN" altLang="en-US" dirty="0"/>
              <a:t>、三维图形和动画 </a:t>
            </a:r>
            <a:r>
              <a:rPr kumimoji="1" lang="en-US" altLang="zh-CN" dirty="0"/>
              <a:t>HTML5</a:t>
            </a:r>
            <a:r>
              <a:rPr kumimoji="1" lang="zh-CN" altLang="en-US" dirty="0"/>
              <a:t>的</a:t>
            </a:r>
            <a:r>
              <a:rPr kumimoji="1" lang="en-US" altLang="zh-CN" dirty="0"/>
              <a:t>3D</a:t>
            </a:r>
            <a:r>
              <a:rPr kumimoji="1" lang="zh-CN" altLang="en-US" dirty="0"/>
              <a:t>引擎却可以更方便的实现</a:t>
            </a:r>
            <a:r>
              <a:rPr kumimoji="1" lang="en-US" altLang="zh-CN" dirty="0"/>
              <a:t>3D</a:t>
            </a:r>
            <a:r>
              <a:rPr kumimoji="1" lang="zh-CN" altLang="en-US" dirty="0"/>
              <a:t>效果，而且更加逼真。 </a:t>
            </a:r>
            <a:endParaRPr kumimoji="1" lang="en-US" altLang="zh-CN" dirty="0" smtClean="0"/>
          </a:p>
          <a:p>
            <a:endParaRPr kumimoji="1" lang="en-US" altLang="zh-CN" dirty="0"/>
          </a:p>
          <a:p>
            <a:r>
              <a:rPr kumimoji="1" lang="en-US" altLang="zh-CN" dirty="0" smtClean="0"/>
              <a:t>4</a:t>
            </a:r>
            <a:r>
              <a:rPr kumimoji="1" lang="zh-CN" altLang="en-US" dirty="0"/>
              <a:t>、</a:t>
            </a:r>
            <a:r>
              <a:rPr kumimoji="1" lang="en-US" altLang="zh-CN" dirty="0"/>
              <a:t>CSS3</a:t>
            </a:r>
            <a:r>
              <a:rPr kumimoji="1" lang="zh-CN" altLang="en-US" dirty="0"/>
              <a:t>的运用 </a:t>
            </a:r>
            <a:r>
              <a:rPr kumimoji="1" lang="en-US" altLang="zh-CN" dirty="0"/>
              <a:t>CSS3</a:t>
            </a:r>
            <a:r>
              <a:rPr kumimoji="1" lang="zh-CN" altLang="en-US" dirty="0"/>
              <a:t>提供更多的</a:t>
            </a:r>
            <a:r>
              <a:rPr kumimoji="1" lang="en-US" altLang="zh-CN" dirty="0"/>
              <a:t>CSS</a:t>
            </a:r>
            <a:r>
              <a:rPr kumimoji="1" lang="zh-CN" altLang="en-US" dirty="0"/>
              <a:t>属性，可以做更丰富的渲染效果。</a:t>
            </a:r>
          </a:p>
        </p:txBody>
      </p:sp>
    </p:spTree>
    <p:extLst>
      <p:ext uri="{BB962C8B-B14F-4D97-AF65-F5344CB8AC3E}">
        <p14:creationId xmlns:p14="http://schemas.microsoft.com/office/powerpoint/2010/main" val="35050629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原谅我得盗图</a:t>
            </a:r>
            <a:r>
              <a:rPr kumimoji="1" lang="is-IS" altLang="zh-CN" dirty="0" smtClean="0"/>
              <a:t>…</a:t>
            </a:r>
            <a:endParaRPr kumimoji="1" lang="zh-CN" altLang="en-US" dirty="0"/>
          </a:p>
        </p:txBody>
      </p:sp>
      <p:pic>
        <p:nvPicPr>
          <p:cNvPr id="4" name="内容占位符 3"/>
          <p:cNvPicPr>
            <a:picLocks noGrp="1" noChangeAspect="1"/>
          </p:cNvPicPr>
          <p:nvPr>
            <p:ph idx="1"/>
          </p:nvPr>
        </p:nvPicPr>
        <p:blipFill>
          <a:blip r:embed="rId2"/>
          <a:srcRect l="5586" r="5586"/>
          <a:stretch>
            <a:fillRect/>
          </a:stretch>
        </p:blipFill>
        <p:spPr/>
      </p:pic>
    </p:spTree>
    <p:extLst>
      <p:ext uri="{BB962C8B-B14F-4D97-AF65-F5344CB8AC3E}">
        <p14:creationId xmlns:p14="http://schemas.microsoft.com/office/powerpoint/2010/main" val="34765431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H5</a:t>
            </a:r>
            <a:r>
              <a:rPr kumimoji="1" lang="zh-CN" altLang="en-US" dirty="0" smtClean="0"/>
              <a:t>的优点</a:t>
            </a:r>
            <a:endParaRPr kumimoji="1" lang="zh-CN" altLang="en-US" dirty="0"/>
          </a:p>
        </p:txBody>
      </p:sp>
      <p:pic>
        <p:nvPicPr>
          <p:cNvPr id="4" name="内容占位符 3"/>
          <p:cNvPicPr>
            <a:picLocks noGrp="1" noChangeAspect="1"/>
          </p:cNvPicPr>
          <p:nvPr>
            <p:ph idx="1"/>
          </p:nvPr>
        </p:nvPicPr>
        <p:blipFill>
          <a:blip r:embed="rId2"/>
          <a:srcRect l="10506" r="10506"/>
          <a:stretch>
            <a:fillRect/>
          </a:stretch>
        </p:blipFill>
        <p:spPr/>
      </p:pic>
    </p:spTree>
    <p:extLst>
      <p:ext uri="{BB962C8B-B14F-4D97-AF65-F5344CB8AC3E}">
        <p14:creationId xmlns:p14="http://schemas.microsoft.com/office/powerpoint/2010/main" val="23531722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H5</a:t>
            </a:r>
            <a:r>
              <a:rPr kumimoji="1" lang="zh-CN" altLang="en-US" dirty="0"/>
              <a:t>的优点</a:t>
            </a:r>
          </a:p>
        </p:txBody>
      </p:sp>
      <p:pic>
        <p:nvPicPr>
          <p:cNvPr id="4" name="内容占位符 3"/>
          <p:cNvPicPr>
            <a:picLocks noGrp="1" noChangeAspect="1"/>
          </p:cNvPicPr>
          <p:nvPr>
            <p:ph idx="1"/>
          </p:nvPr>
        </p:nvPicPr>
        <p:blipFill>
          <a:blip r:embed="rId2"/>
          <a:srcRect l="1851" r="1851"/>
          <a:stretch>
            <a:fillRect/>
          </a:stretch>
        </p:blipFill>
        <p:spPr/>
      </p:pic>
    </p:spTree>
    <p:extLst>
      <p:ext uri="{BB962C8B-B14F-4D97-AF65-F5344CB8AC3E}">
        <p14:creationId xmlns:p14="http://schemas.microsoft.com/office/powerpoint/2010/main" val="2685027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H5</a:t>
            </a:r>
            <a:r>
              <a:rPr kumimoji="1" lang="zh-CN" altLang="en-US" dirty="0"/>
              <a:t>的优点</a:t>
            </a:r>
          </a:p>
        </p:txBody>
      </p:sp>
      <p:pic>
        <p:nvPicPr>
          <p:cNvPr id="4" name="内容占位符 3"/>
          <p:cNvPicPr>
            <a:picLocks noGrp="1" noChangeAspect="1"/>
          </p:cNvPicPr>
          <p:nvPr>
            <p:ph idx="1"/>
          </p:nvPr>
        </p:nvPicPr>
        <p:blipFill>
          <a:blip r:embed="rId2"/>
          <a:srcRect l="525" r="525"/>
          <a:stretch>
            <a:fillRect/>
          </a:stretch>
        </p:blipFill>
        <p:spPr/>
      </p:pic>
    </p:spTree>
    <p:extLst>
      <p:ext uri="{BB962C8B-B14F-4D97-AF65-F5344CB8AC3E}">
        <p14:creationId xmlns:p14="http://schemas.microsoft.com/office/powerpoint/2010/main" val="1199863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H5</a:t>
            </a:r>
            <a:r>
              <a:rPr kumimoji="1" lang="zh-CN" altLang="en-US" dirty="0" smtClean="0"/>
              <a:t>有多么火爆？</a:t>
            </a:r>
            <a:endParaRPr kumimoji="1" lang="zh-CN" altLang="en-US" dirty="0"/>
          </a:p>
        </p:txBody>
      </p:sp>
      <p:pic>
        <p:nvPicPr>
          <p:cNvPr id="4" name="内容占位符 3"/>
          <p:cNvPicPr>
            <a:picLocks noGrp="1" noChangeAspect="1"/>
          </p:cNvPicPr>
          <p:nvPr>
            <p:ph idx="1"/>
          </p:nvPr>
        </p:nvPicPr>
        <p:blipFill>
          <a:blip r:embed="rId2"/>
          <a:srcRect t="11675" b="11675"/>
          <a:stretch>
            <a:fillRect/>
          </a:stretch>
        </p:blipFill>
        <p:spPr/>
      </p:pic>
    </p:spTree>
    <p:extLst>
      <p:ext uri="{BB962C8B-B14F-4D97-AF65-F5344CB8AC3E}">
        <p14:creationId xmlns:p14="http://schemas.microsoft.com/office/powerpoint/2010/main" val="354284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H5</a:t>
            </a:r>
            <a:r>
              <a:rPr kumimoji="1" lang="zh-CN" altLang="en-US" dirty="0"/>
              <a:t>有多么火爆？</a:t>
            </a:r>
          </a:p>
        </p:txBody>
      </p:sp>
      <p:pic>
        <p:nvPicPr>
          <p:cNvPr id="4" name="内容占位符 3"/>
          <p:cNvPicPr>
            <a:picLocks noGrp="1" noChangeAspect="1"/>
          </p:cNvPicPr>
          <p:nvPr>
            <p:ph idx="1"/>
          </p:nvPr>
        </p:nvPicPr>
        <p:blipFill>
          <a:blip r:embed="rId2"/>
          <a:srcRect l="-4246" r="-4246"/>
          <a:stretch>
            <a:fillRect/>
          </a:stretch>
        </p:blipFill>
        <p:spPr/>
      </p:pic>
    </p:spTree>
    <p:extLst>
      <p:ext uri="{BB962C8B-B14F-4D97-AF65-F5344CB8AC3E}">
        <p14:creationId xmlns:p14="http://schemas.microsoft.com/office/powerpoint/2010/main" val="6243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H5</a:t>
            </a:r>
            <a:r>
              <a:rPr kumimoji="1" lang="zh-CN" altLang="en-US" dirty="0"/>
              <a:t>有多么火爆？</a:t>
            </a:r>
          </a:p>
        </p:txBody>
      </p:sp>
      <p:pic>
        <p:nvPicPr>
          <p:cNvPr id="4" name="内容占位符 3"/>
          <p:cNvPicPr>
            <a:picLocks noGrp="1" noChangeAspect="1"/>
          </p:cNvPicPr>
          <p:nvPr>
            <p:ph idx="1"/>
          </p:nvPr>
        </p:nvPicPr>
        <p:blipFill>
          <a:blip r:embed="rId2"/>
          <a:srcRect l="-4246" r="-4246"/>
          <a:stretch>
            <a:fillRect/>
          </a:stretch>
        </p:blipFill>
        <p:spPr/>
      </p:pic>
    </p:spTree>
    <p:extLst>
      <p:ext uri="{BB962C8B-B14F-4D97-AF65-F5344CB8AC3E}">
        <p14:creationId xmlns:p14="http://schemas.microsoft.com/office/powerpoint/2010/main" val="83341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H5</a:t>
            </a:r>
            <a:r>
              <a:rPr kumimoji="1" lang="zh-CN" altLang="en-US" dirty="0" smtClean="0"/>
              <a:t>的一些不足</a:t>
            </a:r>
            <a:endParaRPr kumimoji="1" lang="zh-CN" altLang="en-US" dirty="0"/>
          </a:p>
        </p:txBody>
      </p:sp>
      <p:pic>
        <p:nvPicPr>
          <p:cNvPr id="4" name="内容占位符 3"/>
          <p:cNvPicPr>
            <a:picLocks noGrp="1" noChangeAspect="1"/>
          </p:cNvPicPr>
          <p:nvPr>
            <p:ph idx="1"/>
          </p:nvPr>
        </p:nvPicPr>
        <p:blipFill>
          <a:blip r:embed="rId2"/>
          <a:srcRect t="-57059" b="-57059"/>
          <a:stretch>
            <a:fillRect/>
          </a:stretch>
        </p:blipFill>
        <p:spPr/>
      </p:pic>
    </p:spTree>
    <p:extLst>
      <p:ext uri="{BB962C8B-B14F-4D97-AF65-F5344CB8AC3E}">
        <p14:creationId xmlns:p14="http://schemas.microsoft.com/office/powerpoint/2010/main" val="353028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Agenda</a:t>
            </a:r>
            <a:endParaRPr kumimoji="1" lang="zh-CN" altLang="en-US" dirty="0"/>
          </a:p>
        </p:txBody>
      </p:sp>
      <p:sp>
        <p:nvSpPr>
          <p:cNvPr id="3" name="内容占位符 2"/>
          <p:cNvSpPr>
            <a:spLocks noGrp="1"/>
          </p:cNvSpPr>
          <p:nvPr>
            <p:ph idx="1"/>
          </p:nvPr>
        </p:nvSpPr>
        <p:spPr/>
        <p:txBody>
          <a:bodyPr>
            <a:normAutofit fontScale="85000" lnSpcReduction="20000"/>
          </a:bodyPr>
          <a:lstStyle/>
          <a:p>
            <a:pPr marL="457200" indent="-457200">
              <a:buFont typeface="+mj-lt"/>
              <a:buAutoNum type="arabicPeriod"/>
            </a:pPr>
            <a:r>
              <a:rPr kumimoji="1" lang="en-US" altLang="zh-CN" dirty="0" smtClean="0"/>
              <a:t>H5</a:t>
            </a:r>
            <a:r>
              <a:rPr kumimoji="1" lang="zh-CN" altLang="en-US" dirty="0"/>
              <a:t> </a:t>
            </a:r>
            <a:r>
              <a:rPr kumimoji="1" lang="zh-CN" altLang="en-US" dirty="0" smtClean="0"/>
              <a:t>简介</a:t>
            </a:r>
            <a:endParaRPr kumimoji="1" lang="en-US" altLang="zh-CN" dirty="0" smtClean="0"/>
          </a:p>
          <a:p>
            <a:pPr marL="457200" indent="-457200">
              <a:buFont typeface="+mj-lt"/>
              <a:buAutoNum type="arabicPeriod"/>
            </a:pPr>
            <a:r>
              <a:rPr kumimoji="1" lang="zh-CN" altLang="en-US" dirty="0" smtClean="0"/>
              <a:t>分辨率、像素、</a:t>
            </a:r>
            <a:r>
              <a:rPr kumimoji="1" lang="en-US" altLang="zh-CN" dirty="0" smtClean="0"/>
              <a:t>DPR</a:t>
            </a:r>
            <a:r>
              <a:rPr kumimoji="1" lang="zh-CN" altLang="en-US" dirty="0" smtClean="0"/>
              <a:t>、</a:t>
            </a:r>
            <a:r>
              <a:rPr kumimoji="1" lang="en-US" altLang="zh-CN" dirty="0" smtClean="0"/>
              <a:t>PPI</a:t>
            </a:r>
            <a:r>
              <a:rPr kumimoji="1" lang="zh-CN" altLang="en-US" dirty="0" smtClean="0"/>
              <a:t>、</a:t>
            </a:r>
            <a:r>
              <a:rPr kumimoji="1" lang="en-US" altLang="zh-CN" dirty="0" smtClean="0"/>
              <a:t>Viewport</a:t>
            </a:r>
          </a:p>
          <a:p>
            <a:pPr marL="457200" indent="-457200">
              <a:buFont typeface="+mj-lt"/>
              <a:buAutoNum type="arabicPeriod"/>
            </a:pPr>
            <a:r>
              <a:rPr kumimoji="1" lang="zh-CN" altLang="en-US" dirty="0" smtClean="0"/>
              <a:t>盒子模型</a:t>
            </a:r>
            <a:r>
              <a:rPr kumimoji="1" lang="en-US" altLang="zh-CN" dirty="0" smtClean="0"/>
              <a:t/>
            </a:r>
          </a:p>
          <a:p>
            <a:pPr marL="457200" indent="-457200">
              <a:buFont typeface="+mj-lt"/>
              <a:buAutoNum type="arabicPeriod"/>
            </a:pPr>
            <a:r>
              <a:rPr kumimoji="1" lang="en-US" altLang="zh-CN" dirty="0" smtClean="0"/>
              <a:t>H5</a:t>
            </a:r>
            <a:r>
              <a:rPr kumimoji="1" lang="zh-CN" altLang="en-US" dirty="0" smtClean="0"/>
              <a:t> 新增标签</a:t>
            </a:r>
            <a:r>
              <a:rPr kumimoji="1" lang="en-US" altLang="zh-CN" dirty="0" smtClean="0"/>
              <a:t/>
            </a:r>
          </a:p>
          <a:p>
            <a:pPr marL="457200" indent="-457200">
              <a:buFont typeface="+mj-lt"/>
              <a:buAutoNum type="arabicPeriod"/>
            </a:pPr>
            <a:r>
              <a:rPr kumimoji="1" lang="en-US" altLang="zh-CN" dirty="0" smtClean="0"/>
              <a:t>C3</a:t>
            </a:r>
            <a:r>
              <a:rPr kumimoji="1" lang="zh-CN" altLang="en-US" dirty="0" smtClean="0"/>
              <a:t> 动画</a:t>
            </a:r>
            <a:endParaRPr kumimoji="1" lang="en-US" altLang="zh-CN" dirty="0" smtClean="0"/>
          </a:p>
          <a:p>
            <a:pPr marL="457200" indent="-457200">
              <a:buFont typeface="+mj-lt"/>
              <a:buAutoNum type="arabicPeriod"/>
            </a:pPr>
            <a:r>
              <a:rPr kumimoji="1" lang="zh-CN" altLang="en-US" dirty="0" smtClean="0"/>
              <a:t>响应式布局</a:t>
            </a:r>
            <a:endParaRPr kumimoji="1" lang="en-US" altLang="zh-CN" dirty="0" smtClean="0"/>
          </a:p>
          <a:p>
            <a:pPr marL="457200" indent="-457200">
              <a:buFont typeface="+mj-lt"/>
              <a:buAutoNum type="arabicPeriod"/>
            </a:pPr>
            <a:r>
              <a:rPr kumimoji="1" lang="zh-CN" altLang="en-US" dirty="0" smtClean="0"/>
              <a:t>移动端框架简介</a:t>
            </a:r>
            <a:r>
              <a:rPr kumimoji="1" lang="en-US" altLang="zh-CN" dirty="0" smtClean="0"/>
              <a:t>-</a:t>
            </a:r>
            <a:r>
              <a:rPr kumimoji="1" lang="en-US" altLang="zh-CN" dirty="0" err="1" smtClean="0"/>
              <a:t>JQuery</a:t>
            </a:r>
            <a:r>
              <a:rPr kumimoji="1" lang="zh-CN" altLang="en-US" dirty="0" smtClean="0"/>
              <a:t> </a:t>
            </a:r>
            <a:r>
              <a:rPr kumimoji="1" lang="en-US" altLang="zh-CN" dirty="0" smtClean="0"/>
              <a:t>Mobile</a:t>
            </a:r>
          </a:p>
          <a:p>
            <a:pPr marL="457200" indent="-457200">
              <a:buFont typeface="+mj-lt"/>
              <a:buAutoNum type="arabicPeriod"/>
            </a:pPr>
            <a:r>
              <a:rPr kumimoji="1" lang="en-US" altLang="zh-CN" dirty="0" err="1" smtClean="0"/>
              <a:t>Javascript</a:t>
            </a:r>
            <a:r>
              <a:rPr kumimoji="1" lang="zh-CN" altLang="en-US" dirty="0" smtClean="0"/>
              <a:t> </a:t>
            </a:r>
            <a:r>
              <a:rPr kumimoji="1" lang="en-US" altLang="zh-CN" dirty="0" smtClean="0"/>
              <a:t>Tips</a:t>
            </a:r>
          </a:p>
          <a:p>
            <a:pPr marL="0" indent="0">
              <a:buNone/>
            </a:pP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29115288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812" y="244158"/>
            <a:ext cx="8595445" cy="1339850"/>
          </a:xfrm>
        </p:spPr>
        <p:txBody>
          <a:bodyPr>
            <a:noAutofit/>
          </a:bodyPr>
          <a:lstStyle/>
          <a:p>
            <a:r>
              <a:rPr lang="da-DK" altLang="zh-CN" sz="3600" b="1" dirty="0"/>
              <a:t>Native </a:t>
            </a:r>
            <a:r>
              <a:rPr lang="da-DK" altLang="zh-CN" sz="3600" b="1" dirty="0" err="1" smtClean="0"/>
              <a:t>App</a:t>
            </a:r>
            <a:r>
              <a:rPr lang="zh-CN" altLang="en-US" sz="3600" b="1" dirty="0" smtClean="0"/>
              <a:t>、</a:t>
            </a:r>
            <a:r>
              <a:rPr lang="en-US" altLang="zh-CN" sz="3600" b="1" dirty="0" smtClean="0"/>
              <a:t>Web App</a:t>
            </a:r>
            <a:r>
              <a:rPr lang="zh-CN" altLang="en-US" sz="3600" b="1" dirty="0" smtClean="0"/>
              <a:t>、</a:t>
            </a:r>
            <a:r>
              <a:rPr lang="en-US" altLang="zh-CN" sz="3600" b="1" dirty="0"/>
              <a:t>Hybrid App</a:t>
            </a:r>
            <a:r>
              <a:rPr lang="en-US" altLang="zh-CN" sz="3600" dirty="0"/>
              <a:t/>
            </a:r>
            <a:br>
              <a:rPr lang="en-US" altLang="zh-CN" sz="3600" dirty="0"/>
            </a:br>
            <a:endParaRPr kumimoji="1" lang="zh-CN" altLang="en-US" sz="3600" dirty="0"/>
          </a:p>
        </p:txBody>
      </p:sp>
      <p:sp>
        <p:nvSpPr>
          <p:cNvPr id="3" name="内容占位符 2"/>
          <p:cNvSpPr>
            <a:spLocks noGrp="1"/>
          </p:cNvSpPr>
          <p:nvPr>
            <p:ph idx="1"/>
          </p:nvPr>
        </p:nvSpPr>
        <p:spPr/>
        <p:txBody>
          <a:bodyPr>
            <a:normAutofit fontScale="62500" lnSpcReduction="20000"/>
          </a:bodyPr>
          <a:lstStyle/>
          <a:p>
            <a:pPr marL="0" indent="0">
              <a:buNone/>
            </a:pPr>
            <a:r>
              <a:rPr lang="da-DK" altLang="zh-CN" b="1" dirty="0"/>
              <a:t>Native </a:t>
            </a:r>
            <a:r>
              <a:rPr lang="da-DK" altLang="zh-CN" b="1" dirty="0" err="1"/>
              <a:t>App</a:t>
            </a:r>
            <a:r>
              <a:rPr lang="zh-CN" altLang="da-DK" b="1" dirty="0"/>
              <a:t>：</a:t>
            </a:r>
            <a:endParaRPr lang="da-DK" altLang="zh-CN" dirty="0"/>
          </a:p>
          <a:p>
            <a:pPr marL="0" indent="0">
              <a:buNone/>
            </a:pPr>
            <a:r>
              <a:rPr lang="en-US" altLang="zh-CN" dirty="0"/>
              <a:t>1</a:t>
            </a:r>
            <a:r>
              <a:rPr lang="zh-CN" altLang="en-US" dirty="0"/>
              <a:t>、开发成本非常大。一般使用的开发语言为</a:t>
            </a:r>
            <a:r>
              <a:rPr lang="en-US" altLang="zh-CN" dirty="0"/>
              <a:t>JAVA</a:t>
            </a:r>
            <a:r>
              <a:rPr lang="zh-CN" altLang="en-US" dirty="0"/>
              <a:t>、</a:t>
            </a:r>
            <a:r>
              <a:rPr lang="en-US" altLang="zh-CN" dirty="0"/>
              <a:t>C++</a:t>
            </a:r>
            <a:r>
              <a:rPr lang="zh-CN" altLang="en-US" dirty="0"/>
              <a:t>、</a:t>
            </a:r>
            <a:r>
              <a:rPr lang="en-US" altLang="zh-CN" dirty="0"/>
              <a:t>Objective-C</a:t>
            </a:r>
            <a:r>
              <a:rPr lang="zh-CN" altLang="en-US" dirty="0"/>
              <a:t>。</a:t>
            </a:r>
          </a:p>
          <a:p>
            <a:pPr marL="0" indent="0">
              <a:buNone/>
            </a:pPr>
            <a:r>
              <a:rPr lang="en-US" altLang="zh-CN" dirty="0"/>
              <a:t>2</a:t>
            </a:r>
            <a:r>
              <a:rPr lang="zh-CN" altLang="en-US" dirty="0"/>
              <a:t>、更新体验较差、同时也比较麻烦。每一次发布新的版本，都需要做版本打包，且需要用户手动更新（有些应用程序即使不需要用户手动更新，但是也需要有一个恶心的提示）。</a:t>
            </a:r>
          </a:p>
          <a:p>
            <a:pPr marL="0" indent="0">
              <a:buNone/>
            </a:pPr>
            <a:r>
              <a:rPr lang="en-US" altLang="zh-CN" dirty="0"/>
              <a:t>3</a:t>
            </a:r>
            <a:r>
              <a:rPr lang="zh-CN" altLang="en-US" dirty="0"/>
              <a:t>、非常酷。因为</a:t>
            </a:r>
            <a:r>
              <a:rPr lang="en-US" altLang="zh-CN" dirty="0"/>
              <a:t>native app</a:t>
            </a:r>
            <a:r>
              <a:rPr lang="zh-CN" altLang="en-US" dirty="0"/>
              <a:t>可以调用</a:t>
            </a:r>
            <a:r>
              <a:rPr lang="en-US" altLang="zh-CN" dirty="0"/>
              <a:t>IOS</a:t>
            </a:r>
            <a:r>
              <a:rPr lang="zh-CN" altLang="en-US" dirty="0"/>
              <a:t>中的</a:t>
            </a:r>
            <a:r>
              <a:rPr lang="en-US" altLang="zh-CN" dirty="0"/>
              <a:t>UI</a:t>
            </a:r>
            <a:r>
              <a:rPr lang="zh-CN" altLang="en-US" dirty="0"/>
              <a:t>控件以</a:t>
            </a:r>
            <a:r>
              <a:rPr lang="en-US" altLang="zh-CN" dirty="0"/>
              <a:t>UI</a:t>
            </a:r>
            <a:r>
              <a:rPr lang="zh-CN" altLang="en-US" dirty="0"/>
              <a:t>方法，它可以实现</a:t>
            </a:r>
            <a:r>
              <a:rPr lang="en-US" altLang="zh-CN" dirty="0" err="1"/>
              <a:t>WebApp</a:t>
            </a:r>
            <a:r>
              <a:rPr lang="zh-CN" altLang="en-US" dirty="0"/>
              <a:t>无法实现的一些非常酷的交互效果。</a:t>
            </a:r>
          </a:p>
          <a:p>
            <a:pPr marL="0" indent="0">
              <a:buNone/>
            </a:pPr>
            <a:r>
              <a:rPr lang="sk-SK" altLang="zh-CN" b="1" dirty="0" smtClean="0"/>
              <a:t>Web</a:t>
            </a:r>
            <a:r>
              <a:rPr lang="sk-SK" altLang="zh-CN" b="1" dirty="0"/>
              <a:t> App</a:t>
            </a:r>
            <a:r>
              <a:rPr lang="zh-CN" altLang="sk-SK" b="1" dirty="0"/>
              <a:t>：</a:t>
            </a:r>
            <a:endParaRPr lang="sk-SK" altLang="zh-CN" dirty="0"/>
          </a:p>
          <a:p>
            <a:pPr marL="0" indent="0">
              <a:buNone/>
            </a:pPr>
            <a:r>
              <a:rPr lang="en-US" altLang="zh-CN" dirty="0"/>
              <a:t>1</a:t>
            </a:r>
            <a:r>
              <a:rPr lang="zh-CN" altLang="en-US" dirty="0"/>
              <a:t>、开发成本较低。使用</a:t>
            </a:r>
            <a:r>
              <a:rPr lang="en-US" altLang="zh-CN" dirty="0"/>
              <a:t>web</a:t>
            </a:r>
            <a:r>
              <a:rPr lang="zh-CN" altLang="en-US" dirty="0"/>
              <a:t>开发技术就可以轻松的完成</a:t>
            </a:r>
            <a:r>
              <a:rPr lang="en-US" altLang="zh-CN" dirty="0"/>
              <a:t>web app</a:t>
            </a:r>
            <a:r>
              <a:rPr lang="zh-CN" altLang="en-US" dirty="0"/>
              <a:t>的开发。</a:t>
            </a:r>
          </a:p>
          <a:p>
            <a:pPr marL="0" indent="0">
              <a:buNone/>
            </a:pPr>
            <a:r>
              <a:rPr lang="en-US" altLang="zh-CN" dirty="0"/>
              <a:t>2</a:t>
            </a:r>
            <a:r>
              <a:rPr lang="zh-CN" altLang="en-US" dirty="0"/>
              <a:t>、升级较简单。升级不需要通知用户，在服务端更新文件即可，用户完全没有感觉。</a:t>
            </a:r>
          </a:p>
          <a:p>
            <a:pPr marL="0" indent="0">
              <a:buNone/>
            </a:pPr>
            <a:r>
              <a:rPr lang="en-US" altLang="zh-CN" dirty="0"/>
              <a:t>3</a:t>
            </a:r>
            <a:r>
              <a:rPr lang="zh-CN" altLang="en-US" dirty="0"/>
              <a:t>、维护比较轻松。和一般的</a:t>
            </a:r>
            <a:r>
              <a:rPr lang="en-US" altLang="zh-CN" dirty="0"/>
              <a:t>web</a:t>
            </a:r>
            <a:r>
              <a:rPr lang="zh-CN" altLang="en-US" dirty="0"/>
              <a:t>一样，维护比较简单，它其实就是一个站点。</a:t>
            </a:r>
            <a:endParaRPr kumimoji="1" lang="zh-CN" altLang="en-US" dirty="0"/>
          </a:p>
        </p:txBody>
      </p:sp>
    </p:spTree>
    <p:extLst>
      <p:ext uri="{BB962C8B-B14F-4D97-AF65-F5344CB8AC3E}">
        <p14:creationId xmlns:p14="http://schemas.microsoft.com/office/powerpoint/2010/main" val="793655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472" y="244158"/>
            <a:ext cx="8606785" cy="1339850"/>
          </a:xfrm>
        </p:spPr>
        <p:txBody>
          <a:bodyPr>
            <a:normAutofit/>
          </a:bodyPr>
          <a:lstStyle/>
          <a:p>
            <a:r>
              <a:rPr lang="da-DK" altLang="zh-CN" sz="3600" b="1" dirty="0"/>
              <a:t>Native </a:t>
            </a:r>
            <a:r>
              <a:rPr lang="da-DK" altLang="zh-CN" sz="3600" b="1" dirty="0" err="1"/>
              <a:t>App</a:t>
            </a:r>
            <a:r>
              <a:rPr lang="zh-CN" altLang="en-US" sz="3600" b="1" dirty="0"/>
              <a:t>、</a:t>
            </a:r>
            <a:r>
              <a:rPr lang="en-US" altLang="zh-CN" sz="3600" b="1" dirty="0"/>
              <a:t>Web App</a:t>
            </a:r>
            <a:r>
              <a:rPr lang="zh-CN" altLang="en-US" sz="3600" b="1" dirty="0"/>
              <a:t>、</a:t>
            </a:r>
            <a:r>
              <a:rPr lang="en-US" altLang="zh-CN" sz="3600" b="1" dirty="0"/>
              <a:t>Hybrid App</a:t>
            </a:r>
            <a:r>
              <a:rPr lang="en-US" altLang="zh-CN" sz="3600" dirty="0"/>
              <a:t/>
            </a:r>
            <a:br>
              <a:rPr lang="en-US" altLang="zh-CN" sz="3600" dirty="0"/>
            </a:br>
            <a:endParaRPr kumimoji="1" lang="zh-CN" altLang="en-US" sz="3600" dirty="0"/>
          </a:p>
        </p:txBody>
      </p:sp>
      <p:sp>
        <p:nvSpPr>
          <p:cNvPr id="3" name="内容占位符 2"/>
          <p:cNvSpPr>
            <a:spLocks noGrp="1"/>
          </p:cNvSpPr>
          <p:nvPr>
            <p:ph idx="1"/>
          </p:nvPr>
        </p:nvSpPr>
        <p:spPr/>
        <p:txBody>
          <a:bodyPr/>
          <a:lstStyle/>
          <a:p>
            <a:pPr marL="0" indent="0">
              <a:buNone/>
            </a:pPr>
            <a:r>
              <a:rPr lang="en-US" altLang="zh-CN" b="1" dirty="0"/>
              <a:t>Hybrid App</a:t>
            </a:r>
            <a:endParaRPr lang="en-US" altLang="zh-CN" dirty="0"/>
          </a:p>
          <a:p>
            <a:pPr marL="0" indent="0">
              <a:buNone/>
            </a:pPr>
            <a:r>
              <a:rPr lang="en-US" altLang="zh-CN" dirty="0"/>
              <a:t>Hybrid APP</a:t>
            </a:r>
            <a:r>
              <a:rPr lang="zh-CN" altLang="en-US" dirty="0"/>
              <a:t>指的是半原生半</a:t>
            </a:r>
            <a:r>
              <a:rPr lang="en-US" altLang="zh-CN" dirty="0"/>
              <a:t>Web</a:t>
            </a:r>
            <a:r>
              <a:rPr lang="zh-CN" altLang="en-US" dirty="0"/>
              <a:t>的混合类</a:t>
            </a:r>
            <a:r>
              <a:rPr lang="en-US" altLang="zh-CN" dirty="0"/>
              <a:t>App</a:t>
            </a:r>
            <a:r>
              <a:rPr lang="zh-CN" altLang="en-US" dirty="0"/>
              <a:t>。需要下载安装，看上去类似</a:t>
            </a:r>
            <a:r>
              <a:rPr lang="en-US" altLang="zh-CN" dirty="0"/>
              <a:t>Native App</a:t>
            </a:r>
            <a:r>
              <a:rPr lang="zh-CN" altLang="en-US" dirty="0"/>
              <a:t>，但只有很少的</a:t>
            </a:r>
            <a:r>
              <a:rPr lang="en-US" altLang="zh-CN" dirty="0"/>
              <a:t>UI Web View</a:t>
            </a:r>
            <a:r>
              <a:rPr lang="zh-CN" altLang="en-US" dirty="0"/>
              <a:t>，访问的内容是 </a:t>
            </a:r>
            <a:r>
              <a:rPr lang="en-US" altLang="zh-CN" dirty="0"/>
              <a:t>Web </a:t>
            </a:r>
            <a:r>
              <a:rPr lang="zh-CN" altLang="en-US" dirty="0"/>
              <a:t>。</a:t>
            </a:r>
          </a:p>
          <a:p>
            <a:pPr marL="0" indent="0">
              <a:buNone/>
            </a:pPr>
            <a:r>
              <a:rPr lang="zh-CN" altLang="en-US" dirty="0"/>
              <a:t>例如</a:t>
            </a:r>
            <a:r>
              <a:rPr lang="en-US" altLang="zh-CN" dirty="0"/>
              <a:t>Store</a:t>
            </a:r>
            <a:r>
              <a:rPr lang="zh-CN" altLang="en-US" dirty="0"/>
              <a:t>里的新闻类</a:t>
            </a:r>
            <a:r>
              <a:rPr lang="en-US" altLang="zh-CN" dirty="0"/>
              <a:t>APP</a:t>
            </a:r>
            <a:r>
              <a:rPr lang="zh-CN" altLang="en-US" dirty="0"/>
              <a:t>，视频类</a:t>
            </a:r>
            <a:r>
              <a:rPr lang="en-US" altLang="zh-CN" dirty="0"/>
              <a:t>APP</a:t>
            </a:r>
            <a:r>
              <a:rPr lang="zh-CN" altLang="en-US" dirty="0"/>
              <a:t>普遍采取的是</a:t>
            </a:r>
            <a:r>
              <a:rPr lang="en-US" altLang="zh-CN" dirty="0"/>
              <a:t>Native</a:t>
            </a:r>
            <a:r>
              <a:rPr lang="zh-CN" altLang="en-US" dirty="0"/>
              <a:t>的框架，</a:t>
            </a:r>
            <a:r>
              <a:rPr lang="en-US" altLang="zh-CN" dirty="0"/>
              <a:t>Web</a:t>
            </a:r>
            <a:r>
              <a:rPr lang="zh-CN" altLang="en-US" dirty="0"/>
              <a:t>的内容。</a:t>
            </a:r>
          </a:p>
          <a:p>
            <a:pPr marL="0" indent="0">
              <a:buNone/>
            </a:pPr>
            <a:r>
              <a:rPr lang="en-US" altLang="zh-CN" dirty="0"/>
              <a:t>Hybrid App </a:t>
            </a:r>
            <a:r>
              <a:rPr lang="zh-CN" altLang="en-US" dirty="0"/>
              <a:t>极力去打造类似于</a:t>
            </a:r>
            <a:r>
              <a:rPr lang="en-US" altLang="zh-CN" dirty="0"/>
              <a:t>Native App </a:t>
            </a:r>
            <a:r>
              <a:rPr lang="zh-CN" altLang="en-US" dirty="0"/>
              <a:t>的体验，但仍受限于技术，网速，等等很多因素。尚不完美</a:t>
            </a:r>
            <a:r>
              <a:rPr lang="zh-CN" altLang="en-US" dirty="0" smtClean="0"/>
              <a:t>。</a:t>
            </a:r>
            <a:endParaRPr lang="en-US" altLang="zh-CN" dirty="0" smtClean="0"/>
          </a:p>
          <a:p>
            <a:pPr marL="0" indent="0">
              <a:buNone/>
            </a:pPr>
            <a:endParaRPr lang="zh-CN" altLang="en-US" dirty="0"/>
          </a:p>
          <a:p>
            <a:pPr marL="0" indent="0">
              <a:buNone/>
            </a:pPr>
            <a:endParaRPr kumimoji="1" lang="zh-CN" altLang="en-US" dirty="0"/>
          </a:p>
        </p:txBody>
      </p:sp>
    </p:spTree>
    <p:extLst>
      <p:ext uri="{BB962C8B-B14F-4D97-AF65-F5344CB8AC3E}">
        <p14:creationId xmlns:p14="http://schemas.microsoft.com/office/powerpoint/2010/main" val="30749713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151" y="244158"/>
            <a:ext cx="8561426" cy="1339850"/>
          </a:xfrm>
        </p:spPr>
        <p:txBody>
          <a:bodyPr>
            <a:noAutofit/>
          </a:bodyPr>
          <a:lstStyle/>
          <a:p>
            <a:r>
              <a:rPr lang="da-DK" altLang="zh-CN" sz="3600" b="1" dirty="0"/>
              <a:t>Native </a:t>
            </a:r>
            <a:r>
              <a:rPr lang="da-DK" altLang="zh-CN" sz="3600" b="1" dirty="0" err="1"/>
              <a:t>App</a:t>
            </a:r>
            <a:r>
              <a:rPr lang="zh-CN" altLang="en-US" sz="3600" b="1" dirty="0"/>
              <a:t>、</a:t>
            </a:r>
            <a:r>
              <a:rPr lang="en-US" altLang="zh-CN" sz="3600" b="1" dirty="0"/>
              <a:t>Web App</a:t>
            </a:r>
            <a:r>
              <a:rPr lang="zh-CN" altLang="en-US" sz="3600" b="1" dirty="0"/>
              <a:t>、</a:t>
            </a:r>
            <a:r>
              <a:rPr lang="en-US" altLang="zh-CN" sz="3600" b="1" dirty="0"/>
              <a:t>Hybrid App</a:t>
            </a:r>
            <a:r>
              <a:rPr lang="en-US" altLang="zh-CN" sz="3600" dirty="0"/>
              <a:t/>
            </a:r>
            <a:br>
              <a:rPr lang="en-US" altLang="zh-CN" sz="3600" dirty="0"/>
            </a:br>
            <a:endParaRPr kumimoji="1" lang="zh-CN" altLang="en-US" sz="3600" dirty="0"/>
          </a:p>
        </p:txBody>
      </p:sp>
      <p:pic>
        <p:nvPicPr>
          <p:cNvPr id="4" name="内容占位符 3"/>
          <p:cNvPicPr>
            <a:picLocks noGrp="1" noChangeAspect="1"/>
          </p:cNvPicPr>
          <p:nvPr>
            <p:ph idx="1"/>
          </p:nvPr>
        </p:nvPicPr>
        <p:blipFill>
          <a:blip r:embed="rId2"/>
          <a:srcRect l="4789" r="4789"/>
          <a:stretch>
            <a:fillRect/>
          </a:stretch>
        </p:blipFill>
        <p:spPr/>
      </p:pic>
    </p:spTree>
    <p:extLst>
      <p:ext uri="{BB962C8B-B14F-4D97-AF65-F5344CB8AC3E}">
        <p14:creationId xmlns:p14="http://schemas.microsoft.com/office/powerpoint/2010/main" val="6949624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812" y="244158"/>
            <a:ext cx="8618124" cy="1339850"/>
          </a:xfrm>
        </p:spPr>
        <p:txBody>
          <a:bodyPr>
            <a:normAutofit/>
          </a:bodyPr>
          <a:lstStyle/>
          <a:p>
            <a:r>
              <a:rPr lang="da-DK" altLang="zh-CN" sz="3600" b="1" dirty="0"/>
              <a:t>Native </a:t>
            </a:r>
            <a:r>
              <a:rPr lang="da-DK" altLang="zh-CN" sz="3600" b="1" dirty="0" err="1"/>
              <a:t>App</a:t>
            </a:r>
            <a:r>
              <a:rPr lang="zh-CN" altLang="en-US" sz="3600" b="1" dirty="0"/>
              <a:t>、</a:t>
            </a:r>
            <a:r>
              <a:rPr lang="en-US" altLang="zh-CN" sz="3600" b="1" dirty="0"/>
              <a:t>Web App</a:t>
            </a:r>
            <a:r>
              <a:rPr lang="zh-CN" altLang="en-US" sz="3600" b="1" dirty="0"/>
              <a:t>、</a:t>
            </a:r>
            <a:r>
              <a:rPr lang="en-US" altLang="zh-CN" sz="3600" b="1" dirty="0"/>
              <a:t>Hybrid App</a:t>
            </a:r>
            <a:r>
              <a:rPr lang="en-US" altLang="zh-CN" sz="3600" dirty="0"/>
              <a:t/>
            </a:r>
            <a:br>
              <a:rPr lang="en-US" altLang="zh-CN" sz="3600" dirty="0"/>
            </a:br>
            <a:endParaRPr kumimoji="1" lang="zh-CN" altLang="en-US" sz="3600" dirty="0"/>
          </a:p>
        </p:txBody>
      </p:sp>
      <p:pic>
        <p:nvPicPr>
          <p:cNvPr id="6" name="内容占位符 5"/>
          <p:cNvPicPr>
            <a:picLocks noGrp="1" noChangeAspect="1"/>
          </p:cNvPicPr>
          <p:nvPr>
            <p:ph idx="1"/>
          </p:nvPr>
        </p:nvPicPr>
        <p:blipFill>
          <a:blip r:embed="rId3"/>
          <a:srcRect l="-112414" r="-112414"/>
          <a:stretch>
            <a:fillRect/>
          </a:stretch>
        </p:blipFill>
        <p:spPr>
          <a:xfrm>
            <a:off x="-1914046" y="2031261"/>
            <a:ext cx="7345363" cy="3931920"/>
          </a:xfrm>
        </p:spPr>
      </p:pic>
      <p:pic>
        <p:nvPicPr>
          <p:cNvPr id="7" name="图片 6"/>
          <p:cNvPicPr>
            <a:picLocks noChangeAspect="1"/>
          </p:cNvPicPr>
          <p:nvPr/>
        </p:nvPicPr>
        <p:blipFill>
          <a:blip r:embed="rId4"/>
          <a:stretch>
            <a:fillRect/>
          </a:stretch>
        </p:blipFill>
        <p:spPr>
          <a:xfrm>
            <a:off x="3525160" y="2031261"/>
            <a:ext cx="5037835" cy="3920532"/>
          </a:xfrm>
          <a:prstGeom prst="rect">
            <a:avLst/>
          </a:prstGeom>
        </p:spPr>
      </p:pic>
    </p:spTree>
    <p:extLst>
      <p:ext uri="{BB962C8B-B14F-4D97-AF65-F5344CB8AC3E}">
        <p14:creationId xmlns:p14="http://schemas.microsoft.com/office/powerpoint/2010/main" val="15108270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492" y="244158"/>
            <a:ext cx="8584104" cy="1339850"/>
          </a:xfrm>
        </p:spPr>
        <p:txBody>
          <a:bodyPr>
            <a:noAutofit/>
          </a:bodyPr>
          <a:lstStyle/>
          <a:p>
            <a:r>
              <a:rPr lang="da-DK" altLang="zh-CN" sz="3600" b="1" dirty="0"/>
              <a:t>Native </a:t>
            </a:r>
            <a:r>
              <a:rPr lang="da-DK" altLang="zh-CN" sz="3600" b="1" dirty="0" err="1"/>
              <a:t>App</a:t>
            </a:r>
            <a:r>
              <a:rPr lang="zh-CN" altLang="en-US" sz="3600" b="1" dirty="0"/>
              <a:t>、</a:t>
            </a:r>
            <a:r>
              <a:rPr lang="en-US" altLang="zh-CN" sz="3600" b="1" dirty="0"/>
              <a:t>Web App</a:t>
            </a:r>
            <a:r>
              <a:rPr lang="zh-CN" altLang="en-US" sz="3600" b="1" dirty="0"/>
              <a:t>、</a:t>
            </a:r>
            <a:r>
              <a:rPr lang="en-US" altLang="zh-CN" sz="3600" b="1" dirty="0"/>
              <a:t>Hybrid App</a:t>
            </a:r>
            <a:r>
              <a:rPr lang="en-US" altLang="zh-CN" sz="3600" dirty="0"/>
              <a:t/>
            </a:r>
            <a:br>
              <a:rPr lang="en-US" altLang="zh-CN" sz="3600" dirty="0"/>
            </a:br>
            <a:endParaRPr kumimoji="1" lang="zh-CN" altLang="en-US" sz="3600" dirty="0"/>
          </a:p>
        </p:txBody>
      </p:sp>
      <p:pic>
        <p:nvPicPr>
          <p:cNvPr id="4" name="内容占位符 3"/>
          <p:cNvPicPr>
            <a:picLocks noGrp="1" noChangeAspect="1"/>
          </p:cNvPicPr>
          <p:nvPr>
            <p:ph idx="1"/>
          </p:nvPr>
        </p:nvPicPr>
        <p:blipFill>
          <a:blip r:embed="rId2"/>
          <a:srcRect l="-112079" r="-112079"/>
          <a:stretch>
            <a:fillRect/>
          </a:stretch>
        </p:blipFill>
        <p:spPr>
          <a:xfrm>
            <a:off x="-812173" y="1974838"/>
            <a:ext cx="7345363" cy="3931920"/>
          </a:xfrm>
        </p:spPr>
      </p:pic>
      <p:pic>
        <p:nvPicPr>
          <p:cNvPr id="5" name="图片 4"/>
          <p:cNvPicPr>
            <a:picLocks noChangeAspect="1"/>
          </p:cNvPicPr>
          <p:nvPr/>
        </p:nvPicPr>
        <p:blipFill>
          <a:blip r:embed="rId3"/>
          <a:stretch>
            <a:fillRect/>
          </a:stretch>
        </p:blipFill>
        <p:spPr>
          <a:xfrm>
            <a:off x="5189265" y="2074959"/>
            <a:ext cx="2229075" cy="3831799"/>
          </a:xfrm>
          <a:prstGeom prst="rect">
            <a:avLst/>
          </a:prstGeom>
        </p:spPr>
      </p:pic>
    </p:spTree>
    <p:extLst>
      <p:ext uri="{BB962C8B-B14F-4D97-AF65-F5344CB8AC3E}">
        <p14:creationId xmlns:p14="http://schemas.microsoft.com/office/powerpoint/2010/main" val="42028654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移动</a:t>
            </a:r>
            <a:r>
              <a:rPr kumimoji="1" lang="en-US" altLang="zh-CN" dirty="0" smtClean="0"/>
              <a:t>web</a:t>
            </a:r>
            <a:r>
              <a:rPr kumimoji="1" lang="zh-CN" altLang="en-US" dirty="0" smtClean="0"/>
              <a:t>基础知识－分辨率</a:t>
            </a:r>
            <a:endParaRPr kumimoji="1" lang="zh-CN" altLang="en-US" dirty="0"/>
          </a:p>
        </p:txBody>
      </p:sp>
      <p:sp>
        <p:nvSpPr>
          <p:cNvPr id="3" name="内容占位符 2"/>
          <p:cNvSpPr>
            <a:spLocks noGrp="1"/>
          </p:cNvSpPr>
          <p:nvPr>
            <p:ph idx="1"/>
          </p:nvPr>
        </p:nvSpPr>
        <p:spPr/>
        <p:txBody>
          <a:bodyPr>
            <a:normAutofit lnSpcReduction="10000"/>
          </a:bodyPr>
          <a:lstStyle/>
          <a:p>
            <a:pPr marL="0" indent="0">
              <a:buNone/>
            </a:pPr>
            <a:r>
              <a:rPr kumimoji="1" lang="zh-CN" altLang="en-US" dirty="0" smtClean="0"/>
              <a:t>一张</a:t>
            </a:r>
            <a:r>
              <a:rPr kumimoji="1" lang="zh-CN" altLang="zh-CN" dirty="0" smtClean="0"/>
              <a:t>6</a:t>
            </a:r>
            <a:r>
              <a:rPr kumimoji="1" lang="en-US" altLang="zh-CN" dirty="0" smtClean="0"/>
              <a:t>40</a:t>
            </a:r>
            <a:r>
              <a:rPr kumimoji="1" lang="zh-CN" altLang="en-US" dirty="0" smtClean="0"/>
              <a:t>*</a:t>
            </a:r>
            <a:r>
              <a:rPr kumimoji="1" lang="en-US" altLang="zh-CN" dirty="0" smtClean="0"/>
              <a:t>1136</a:t>
            </a:r>
            <a:r>
              <a:rPr kumimoji="1" lang="zh-CN" altLang="en-US" dirty="0" smtClean="0"/>
              <a:t>的图片</a:t>
            </a:r>
            <a:endParaRPr kumimoji="1" lang="en-US" altLang="zh-CN" dirty="0" smtClean="0"/>
          </a:p>
          <a:p>
            <a:pPr marL="0" indent="0">
              <a:buNone/>
            </a:pPr>
            <a:r>
              <a:rPr kumimoji="1" lang="zh-CN" altLang="en-US" dirty="0" smtClean="0"/>
              <a:t>能不能在</a:t>
            </a:r>
            <a:r>
              <a:rPr kumimoji="1" lang="en-US" altLang="zh-CN" dirty="0" smtClean="0"/>
              <a:t>iphone5</a:t>
            </a:r>
            <a:r>
              <a:rPr kumimoji="1" lang="zh-CN" altLang="en-US" dirty="0" smtClean="0"/>
              <a:t>上完全显示？</a:t>
            </a:r>
            <a:endParaRPr kumimoji="1" lang="en-US" altLang="zh-CN" dirty="0" smtClean="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r>
              <a:rPr kumimoji="1" lang="zh-CN" altLang="en-US" dirty="0" smtClean="0"/>
              <a:t>为什么</a:t>
            </a:r>
            <a:r>
              <a:rPr kumimoji="1" lang="en-US" altLang="zh-CN" dirty="0" smtClean="0"/>
              <a:t>iphone5 </a:t>
            </a:r>
            <a:r>
              <a:rPr kumimoji="1" lang="zh-CN" altLang="en-US" dirty="0" smtClean="0"/>
              <a:t>是</a:t>
            </a:r>
            <a:r>
              <a:rPr kumimoji="1" lang="en-US" altLang="zh-CN" dirty="0" smtClean="0"/>
              <a:t>320px</a:t>
            </a:r>
            <a:r>
              <a:rPr kumimoji="1" lang="zh-CN" altLang="en-US" dirty="0" smtClean="0"/>
              <a:t>*</a:t>
            </a:r>
            <a:r>
              <a:rPr kumimoji="1" lang="en-US" altLang="zh-CN" dirty="0" smtClean="0"/>
              <a:t>568px</a:t>
            </a:r>
            <a:r>
              <a:rPr kumimoji="1" lang="zh-CN" altLang="en-US" dirty="0" smtClean="0"/>
              <a:t>？</a:t>
            </a:r>
            <a:r>
              <a:rPr kumimoji="1" lang="en-US" altLang="zh-CN" dirty="0" smtClean="0"/>
              <a:t> </a:t>
            </a:r>
            <a:r>
              <a:rPr kumimoji="1" lang="en-US" altLang="zh-CN" dirty="0" err="1" smtClean="0"/>
              <a:t>Dpr</a:t>
            </a:r>
            <a:r>
              <a:rPr kumimoji="1" lang="en-US" altLang="zh-CN" dirty="0" smtClean="0"/>
              <a:t>=2</a:t>
            </a:r>
          </a:p>
        </p:txBody>
      </p:sp>
      <p:sp>
        <p:nvSpPr>
          <p:cNvPr id="7" name="文本框 6"/>
          <p:cNvSpPr txBox="1"/>
          <p:nvPr/>
        </p:nvSpPr>
        <p:spPr>
          <a:xfrm>
            <a:off x="990830" y="4252583"/>
            <a:ext cx="5726518" cy="1200329"/>
          </a:xfrm>
          <a:prstGeom prst="rect">
            <a:avLst/>
          </a:prstGeom>
          <a:noFill/>
        </p:spPr>
        <p:txBody>
          <a:bodyPr wrap="square" rtlCol="0">
            <a:spAutoFit/>
          </a:bodyPr>
          <a:lstStyle/>
          <a:p>
            <a:r>
              <a:rPr kumimoji="1" lang="en-US" altLang="zh-CN" dirty="0" smtClean="0"/>
              <a:t>P</a:t>
            </a:r>
            <a:r>
              <a:rPr kumimoji="1" lang="en-US" altLang="zh-CN" dirty="0" smtClean="0"/>
              <a:t>X</a:t>
            </a:r>
            <a:r>
              <a:rPr kumimoji="1" lang="zh-CN" altLang="zh-CN" dirty="0" smtClean="0"/>
              <a:t>：</a:t>
            </a:r>
            <a:r>
              <a:rPr kumimoji="1" lang="en-US" altLang="zh-CN" dirty="0"/>
              <a:t>CSS pixels </a:t>
            </a:r>
            <a:r>
              <a:rPr kumimoji="1" lang="zh-CN" altLang="en-US" dirty="0"/>
              <a:t>逻辑像素、浏览器的抽象单位</a:t>
            </a:r>
            <a:endParaRPr kumimoji="1" lang="en-US" altLang="zh-CN" dirty="0"/>
          </a:p>
          <a:p>
            <a:r>
              <a:rPr kumimoji="1" lang="en-US" altLang="zh-CN" dirty="0" smtClean="0"/>
              <a:t>D</a:t>
            </a:r>
            <a:r>
              <a:rPr kumimoji="1" lang="en-US" altLang="zh-CN" dirty="0" smtClean="0"/>
              <a:t>P</a:t>
            </a:r>
            <a:r>
              <a:rPr kumimoji="1" lang="zh-CN" altLang="en-US" dirty="0" smtClean="0"/>
              <a:t>，</a:t>
            </a:r>
            <a:r>
              <a:rPr kumimoji="1" lang="en-US" altLang="zh-CN" dirty="0" smtClean="0"/>
              <a:t>P</a:t>
            </a:r>
            <a:r>
              <a:rPr kumimoji="1" lang="en-US" altLang="zh-CN" dirty="0" smtClean="0"/>
              <a:t>T</a:t>
            </a:r>
            <a:r>
              <a:rPr kumimoji="1" lang="en-US" altLang="zh-CN" dirty="0" smtClean="0"/>
              <a:t> </a:t>
            </a:r>
            <a:r>
              <a:rPr kumimoji="1" lang="zh-CN" altLang="en-US" dirty="0"/>
              <a:t>：</a:t>
            </a:r>
            <a:r>
              <a:rPr kumimoji="1" lang="en-US" altLang="zh-CN" dirty="0"/>
              <a:t>device independent pixels </a:t>
            </a:r>
            <a:r>
              <a:rPr kumimoji="1" lang="zh-CN" altLang="en-US" dirty="0"/>
              <a:t>设备无关像素</a:t>
            </a:r>
            <a:endParaRPr kumimoji="1" lang="en-US" altLang="zh-CN" dirty="0"/>
          </a:p>
          <a:p>
            <a:r>
              <a:rPr kumimoji="1" lang="en-US" altLang="zh-CN" dirty="0" smtClean="0"/>
              <a:t>D</a:t>
            </a:r>
            <a:r>
              <a:rPr kumimoji="1" lang="en-US" altLang="zh-CN" dirty="0" smtClean="0"/>
              <a:t>PR</a:t>
            </a:r>
            <a:r>
              <a:rPr kumimoji="1" lang="zh-CN" altLang="en-US" dirty="0" smtClean="0"/>
              <a:t>：</a:t>
            </a:r>
            <a:r>
              <a:rPr kumimoji="1" lang="en-US" altLang="zh-CN" dirty="0" err="1"/>
              <a:t>devicePixelRation</a:t>
            </a:r>
            <a:r>
              <a:rPr kumimoji="1" lang="en-US" altLang="zh-CN" dirty="0"/>
              <a:t> </a:t>
            </a:r>
            <a:r>
              <a:rPr kumimoji="1" lang="zh-CN" altLang="en-US" dirty="0"/>
              <a:t>设备像素缩放比</a:t>
            </a:r>
            <a:endParaRPr kumimoji="1" lang="en-US" altLang="zh-CN" dirty="0"/>
          </a:p>
          <a:p>
            <a:r>
              <a:rPr kumimoji="1" lang="zh-CN" altLang="en-US" dirty="0"/>
              <a:t>计算公式：</a:t>
            </a:r>
            <a:r>
              <a:rPr kumimoji="1" lang="en-US" altLang="zh-CN" dirty="0"/>
              <a:t>1px = (</a:t>
            </a:r>
            <a:r>
              <a:rPr kumimoji="1" lang="en-US" altLang="zh-CN" dirty="0" smtClean="0"/>
              <a:t>dpr</a:t>
            </a:r>
            <a:r>
              <a:rPr kumimoji="1" lang="en-US" altLang="en-US" dirty="0" smtClean="0"/>
              <a:t>²</a:t>
            </a:r>
            <a:r>
              <a:rPr kumimoji="1" lang="en-US" altLang="zh-CN" dirty="0" smtClean="0"/>
              <a:t>)</a:t>
            </a:r>
            <a:r>
              <a:rPr kumimoji="1" lang="en-US" altLang="en-US" dirty="0" smtClean="0"/>
              <a:t>×</a:t>
            </a:r>
            <a:r>
              <a:rPr kumimoji="1" lang="en-US" altLang="zh-CN" dirty="0" err="1" smtClean="0"/>
              <a:t>dp</a:t>
            </a:r>
            <a:endParaRPr kumimoji="1" lang="en-US" altLang="zh-CN" dirty="0"/>
          </a:p>
        </p:txBody>
      </p:sp>
    </p:spTree>
    <p:extLst>
      <p:ext uri="{BB962C8B-B14F-4D97-AF65-F5344CB8AC3E}">
        <p14:creationId xmlns:p14="http://schemas.microsoft.com/office/powerpoint/2010/main" val="21954095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分辨率</a:t>
            </a:r>
            <a:endParaRPr kumimoji="1" lang="zh-CN" altLang="en-US" dirty="0"/>
          </a:p>
        </p:txBody>
      </p:sp>
      <p:pic>
        <p:nvPicPr>
          <p:cNvPr id="4" name="内容占位符 3"/>
          <p:cNvPicPr>
            <a:picLocks noGrp="1" noChangeAspect="1"/>
          </p:cNvPicPr>
          <p:nvPr>
            <p:ph idx="1"/>
          </p:nvPr>
        </p:nvPicPr>
        <p:blipFill rotWithShape="1">
          <a:blip r:embed="rId2"/>
          <a:srcRect l="2323" r="2323"/>
          <a:stretch/>
        </p:blipFill>
        <p:spPr/>
      </p:pic>
    </p:spTree>
    <p:extLst>
      <p:ext uri="{BB962C8B-B14F-4D97-AF65-F5344CB8AC3E}">
        <p14:creationId xmlns:p14="http://schemas.microsoft.com/office/powerpoint/2010/main" val="7977299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屏幕尺寸</a:t>
            </a:r>
            <a:endParaRPr kumimoji="1" lang="zh-CN" altLang="en-US" dirty="0"/>
          </a:p>
        </p:txBody>
      </p:sp>
      <p:pic>
        <p:nvPicPr>
          <p:cNvPr id="4" name="内容占位符 3"/>
          <p:cNvPicPr>
            <a:picLocks noGrp="1" noChangeAspect="1"/>
          </p:cNvPicPr>
          <p:nvPr>
            <p:ph idx="1"/>
          </p:nvPr>
        </p:nvPicPr>
        <p:blipFill rotWithShape="1">
          <a:blip r:embed="rId2"/>
          <a:srcRect t="10563" b="10563"/>
          <a:stretch/>
        </p:blipFill>
        <p:spPr/>
      </p:pic>
    </p:spTree>
    <p:extLst>
      <p:ext uri="{BB962C8B-B14F-4D97-AF65-F5344CB8AC3E}">
        <p14:creationId xmlns:p14="http://schemas.microsoft.com/office/powerpoint/2010/main" val="27428817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逻辑像素与物理像素</a:t>
            </a:r>
            <a:endParaRPr kumimoji="1" lang="zh-CN" altLang="en-US" dirty="0"/>
          </a:p>
        </p:txBody>
      </p:sp>
      <p:pic>
        <p:nvPicPr>
          <p:cNvPr id="4" name="内容占位符 3"/>
          <p:cNvPicPr>
            <a:picLocks noGrp="1" noChangeAspect="1"/>
          </p:cNvPicPr>
          <p:nvPr>
            <p:ph idx="1"/>
          </p:nvPr>
        </p:nvPicPr>
        <p:blipFill rotWithShape="1">
          <a:blip r:embed="rId3"/>
          <a:srcRect t="9218" b="9218"/>
          <a:stretch/>
        </p:blipFill>
        <p:spPr/>
      </p:pic>
    </p:spTree>
    <p:extLst>
      <p:ext uri="{BB962C8B-B14F-4D97-AF65-F5344CB8AC3E}">
        <p14:creationId xmlns:p14="http://schemas.microsoft.com/office/powerpoint/2010/main" val="8773160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t="6888" b="6888"/>
          <a:stretch>
            <a:fillRect/>
          </a:stretch>
        </p:blipFill>
        <p:spPr/>
      </p:pic>
    </p:spTree>
    <p:extLst>
      <p:ext uri="{BB962C8B-B14F-4D97-AF65-F5344CB8AC3E}">
        <p14:creationId xmlns:p14="http://schemas.microsoft.com/office/powerpoint/2010/main" val="28884166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a:t>
            </a:r>
            <a:r>
              <a:rPr kumimoji="1" lang="en-US" altLang="zh-CN" dirty="0" smtClean="0"/>
              <a:t>H5</a:t>
            </a:r>
            <a:r>
              <a:rPr kumimoji="1" lang="zh-CN" altLang="en-US" dirty="0" smtClean="0"/>
              <a:t>简介</a:t>
            </a:r>
            <a:endParaRPr kumimoji="1" lang="zh-CN" altLang="en-US" dirty="0"/>
          </a:p>
        </p:txBody>
      </p:sp>
      <p:sp>
        <p:nvSpPr>
          <p:cNvPr id="3" name="内容占位符 2"/>
          <p:cNvSpPr>
            <a:spLocks noGrp="1"/>
          </p:cNvSpPr>
          <p:nvPr>
            <p:ph idx="1"/>
          </p:nvPr>
        </p:nvSpPr>
        <p:spPr/>
        <p:txBody>
          <a:bodyPr/>
          <a:lstStyle/>
          <a:p>
            <a:pPr marL="457200" indent="-457200">
              <a:buFont typeface="+mj-lt"/>
              <a:buAutoNum type="arabicPeriod"/>
            </a:pPr>
            <a:r>
              <a:rPr kumimoji="1" lang="en-US" altLang="zh-CN" dirty="0" smtClean="0">
                <a:solidFill>
                  <a:srgbClr val="FF0000"/>
                </a:solidFill>
              </a:rPr>
              <a:t>H5</a:t>
            </a:r>
            <a:r>
              <a:rPr kumimoji="1" lang="zh-CN" altLang="en-US" dirty="0" smtClean="0">
                <a:solidFill>
                  <a:srgbClr val="FF0000"/>
                </a:solidFill>
              </a:rPr>
              <a:t>是什么？</a:t>
            </a:r>
            <a:endParaRPr kumimoji="1" lang="en-US" altLang="zh-CN" dirty="0" smtClean="0">
              <a:solidFill>
                <a:srgbClr val="FF0000"/>
              </a:solidFill>
            </a:endParaRPr>
          </a:p>
          <a:p>
            <a:pPr marL="457200" indent="-457200">
              <a:buFont typeface="+mj-lt"/>
              <a:buAutoNum type="arabicPeriod"/>
            </a:pPr>
            <a:r>
              <a:rPr kumimoji="1" lang="en-US" altLang="zh-CN" dirty="0" smtClean="0"/>
              <a:t>H5</a:t>
            </a:r>
            <a:r>
              <a:rPr kumimoji="1" lang="zh-CN" altLang="en-US" dirty="0" smtClean="0"/>
              <a:t>能做什么？</a:t>
            </a:r>
            <a:endParaRPr kumimoji="1" lang="en-US" altLang="zh-CN" dirty="0" smtClean="0"/>
          </a:p>
          <a:p>
            <a:pPr marL="457200" indent="-457200">
              <a:buFont typeface="+mj-lt"/>
              <a:buAutoNum type="arabicPeriod"/>
            </a:pPr>
            <a:r>
              <a:rPr kumimoji="1" lang="en-US" altLang="zh-CN" dirty="0" smtClean="0"/>
              <a:t>H5</a:t>
            </a:r>
            <a:r>
              <a:rPr kumimoji="1" lang="zh-CN" altLang="en-US" dirty="0" smtClean="0"/>
              <a:t>有哪些优点？</a:t>
            </a:r>
            <a:endParaRPr kumimoji="1" lang="en-US" altLang="zh-CN" dirty="0" smtClean="0"/>
          </a:p>
          <a:p>
            <a:pPr marL="457200" indent="-457200">
              <a:buFont typeface="+mj-lt"/>
              <a:buAutoNum type="arabicPeriod"/>
            </a:pPr>
            <a:r>
              <a:rPr kumimoji="1" lang="en-US" altLang="zh-CN" dirty="0" smtClean="0"/>
              <a:t>H5</a:t>
            </a:r>
            <a:r>
              <a:rPr kumimoji="1" lang="zh-CN" altLang="en-US" dirty="0" smtClean="0"/>
              <a:t>的发展现状</a:t>
            </a: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181091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l="1562" r="1562"/>
          <a:stretch>
            <a:fillRect/>
          </a:stretch>
        </p:blipFill>
        <p:spPr/>
      </p:pic>
    </p:spTree>
    <p:extLst>
      <p:ext uri="{BB962C8B-B14F-4D97-AF65-F5344CB8AC3E}">
        <p14:creationId xmlns:p14="http://schemas.microsoft.com/office/powerpoint/2010/main" val="1831871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像素密度</a:t>
            </a:r>
            <a:endParaRPr kumimoji="1" lang="zh-CN" altLang="en-US" dirty="0"/>
          </a:p>
        </p:txBody>
      </p:sp>
      <p:pic>
        <p:nvPicPr>
          <p:cNvPr id="4" name="内容占位符 3"/>
          <p:cNvPicPr>
            <a:picLocks noGrp="1" noChangeAspect="1"/>
          </p:cNvPicPr>
          <p:nvPr>
            <p:ph idx="1"/>
          </p:nvPr>
        </p:nvPicPr>
        <p:blipFill rotWithShape="1">
          <a:blip r:embed="rId2"/>
          <a:srcRect t="1684" b="1684"/>
          <a:stretch/>
        </p:blipFill>
        <p:spPr/>
      </p:pic>
      <p:pic>
        <p:nvPicPr>
          <p:cNvPr id="5" name="图片 4"/>
          <p:cNvPicPr>
            <a:picLocks noChangeAspect="1"/>
          </p:cNvPicPr>
          <p:nvPr/>
        </p:nvPicPr>
        <p:blipFill>
          <a:blip r:embed="rId3"/>
          <a:stretch>
            <a:fillRect/>
          </a:stretch>
        </p:blipFill>
        <p:spPr>
          <a:xfrm>
            <a:off x="2378118" y="1680426"/>
            <a:ext cx="4312270" cy="1316132"/>
          </a:xfrm>
          <a:prstGeom prst="rect">
            <a:avLst/>
          </a:prstGeom>
        </p:spPr>
      </p:pic>
    </p:spTree>
    <p:extLst>
      <p:ext uri="{BB962C8B-B14F-4D97-AF65-F5344CB8AC3E}">
        <p14:creationId xmlns:p14="http://schemas.microsoft.com/office/powerpoint/2010/main" val="24860118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像素密度计算公式</a:t>
            </a:r>
            <a:endParaRPr kumimoji="1" lang="zh-CN" altLang="en-US" dirty="0"/>
          </a:p>
        </p:txBody>
      </p:sp>
      <p:pic>
        <p:nvPicPr>
          <p:cNvPr id="4" name="内容占位符 3"/>
          <p:cNvPicPr>
            <a:picLocks noGrp="1" noChangeAspect="1"/>
          </p:cNvPicPr>
          <p:nvPr>
            <p:ph idx="1"/>
          </p:nvPr>
        </p:nvPicPr>
        <p:blipFill>
          <a:blip r:embed="rId2"/>
          <a:srcRect l="767" r="767"/>
          <a:stretch>
            <a:fillRect/>
          </a:stretch>
        </p:blipFill>
        <p:spPr/>
      </p:pic>
    </p:spTree>
    <p:extLst>
      <p:ext uri="{BB962C8B-B14F-4D97-AF65-F5344CB8AC3E}">
        <p14:creationId xmlns:p14="http://schemas.microsoft.com/office/powerpoint/2010/main" val="3143754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PPI&amp;DPR</a:t>
            </a:r>
            <a:endParaRPr kumimoji="1" lang="zh-CN" altLang="en-US" dirty="0"/>
          </a:p>
        </p:txBody>
      </p:sp>
      <p:pic>
        <p:nvPicPr>
          <p:cNvPr id="4" name="内容占位符 3"/>
          <p:cNvPicPr>
            <a:picLocks noGrp="1" noChangeAspect="1"/>
          </p:cNvPicPr>
          <p:nvPr>
            <p:ph idx="1"/>
          </p:nvPr>
        </p:nvPicPr>
        <p:blipFill>
          <a:blip r:embed="rId2"/>
          <a:srcRect l="31863" r="31863"/>
          <a:stretch>
            <a:fillRect/>
          </a:stretch>
        </p:blipFill>
        <p:spPr/>
      </p:pic>
    </p:spTree>
    <p:extLst>
      <p:ext uri="{BB962C8B-B14F-4D97-AF65-F5344CB8AC3E}">
        <p14:creationId xmlns:p14="http://schemas.microsoft.com/office/powerpoint/2010/main" val="126381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以</a:t>
            </a:r>
            <a:r>
              <a:rPr kumimoji="1" lang="en-US" altLang="zh-CN" dirty="0" smtClean="0"/>
              <a:t>Iphone5</a:t>
            </a:r>
            <a:r>
              <a:rPr kumimoji="1" lang="zh-CN" altLang="en-US" dirty="0" smtClean="0"/>
              <a:t>为例说明</a:t>
            </a:r>
            <a:endParaRPr kumimoji="1" lang="zh-CN" altLang="en-US" dirty="0"/>
          </a:p>
        </p:txBody>
      </p:sp>
      <p:sp>
        <p:nvSpPr>
          <p:cNvPr id="6" name="圆角矩形 5"/>
          <p:cNvSpPr/>
          <p:nvPr/>
        </p:nvSpPr>
        <p:spPr>
          <a:xfrm>
            <a:off x="1031907" y="2982478"/>
            <a:ext cx="2993664" cy="48763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rPr>
              <a:t>设备分辨率</a:t>
            </a:r>
            <a:r>
              <a:rPr kumimoji="1" lang="en-US" altLang="zh-CN" dirty="0" smtClean="0">
                <a:solidFill>
                  <a:srgbClr val="FF0000"/>
                </a:solidFill>
              </a:rPr>
              <a:t>1136</a:t>
            </a:r>
            <a:r>
              <a:rPr kumimoji="1" lang="zh-CN" altLang="en-US" dirty="0" smtClean="0">
                <a:solidFill>
                  <a:srgbClr val="FF0000"/>
                </a:solidFill>
              </a:rPr>
              <a:t>*</a:t>
            </a:r>
            <a:r>
              <a:rPr kumimoji="1" lang="en-US" altLang="zh-CN" dirty="0" smtClean="0">
                <a:solidFill>
                  <a:srgbClr val="FF0000"/>
                </a:solidFill>
              </a:rPr>
              <a:t>640</a:t>
            </a:r>
            <a:r>
              <a:rPr kumimoji="1" lang="zh-CN" altLang="en-US" dirty="0" smtClean="0">
                <a:solidFill>
                  <a:srgbClr val="FF0000"/>
                </a:solidFill>
              </a:rPr>
              <a:t> </a:t>
            </a:r>
            <a:r>
              <a:rPr kumimoji="1" lang="en-US" altLang="zh-CN" dirty="0" err="1" smtClean="0">
                <a:solidFill>
                  <a:srgbClr val="FF0000"/>
                </a:solidFill>
              </a:rPr>
              <a:t>dp</a:t>
            </a:r>
            <a:endParaRPr kumimoji="1" lang="zh-CN" altLang="en-US" dirty="0">
              <a:solidFill>
                <a:srgbClr val="FF0000"/>
              </a:solidFill>
            </a:endParaRPr>
          </a:p>
        </p:txBody>
      </p:sp>
      <p:sp>
        <p:nvSpPr>
          <p:cNvPr id="7" name="圆角矩形 6"/>
          <p:cNvSpPr/>
          <p:nvPr/>
        </p:nvSpPr>
        <p:spPr>
          <a:xfrm>
            <a:off x="4778971" y="2982478"/>
            <a:ext cx="3147435" cy="48763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rPr>
              <a:t>√（</a:t>
            </a:r>
            <a:r>
              <a:rPr kumimoji="1" lang="en-US" altLang="zh-CN" dirty="0" smtClean="0">
                <a:solidFill>
                  <a:srgbClr val="FF0000"/>
                </a:solidFill>
              </a:rPr>
              <a:t>1136²+640</a:t>
            </a:r>
            <a:r>
              <a:rPr kumimoji="1" lang="en-US" altLang="zh-CN" dirty="0" smtClean="0">
                <a:solidFill>
                  <a:srgbClr val="FF0000"/>
                </a:solidFill>
              </a:rPr>
              <a:t>²</a:t>
            </a:r>
            <a:r>
              <a:rPr kumimoji="1" lang="zh-CN" altLang="en-US" dirty="0" smtClean="0">
                <a:solidFill>
                  <a:srgbClr val="FF0000"/>
                </a:solidFill>
              </a:rPr>
              <a:t>）</a:t>
            </a:r>
            <a:r>
              <a:rPr kumimoji="1" lang="en-US" altLang="zh-CN" dirty="0" smtClean="0">
                <a:solidFill>
                  <a:srgbClr val="FF0000"/>
                </a:solidFill>
              </a:rPr>
              <a:t>/4=326ppi</a:t>
            </a:r>
            <a:endParaRPr kumimoji="1" lang="zh-CN" altLang="en-US" dirty="0">
              <a:solidFill>
                <a:srgbClr val="FF0000"/>
              </a:solidFill>
            </a:endParaRPr>
          </a:p>
        </p:txBody>
      </p:sp>
      <p:sp>
        <p:nvSpPr>
          <p:cNvPr id="8" name="圆角矩形 7"/>
          <p:cNvSpPr/>
          <p:nvPr/>
        </p:nvSpPr>
        <p:spPr>
          <a:xfrm>
            <a:off x="4778971" y="4189519"/>
            <a:ext cx="3147435" cy="48763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rPr>
              <a:t>3</a:t>
            </a:r>
            <a:r>
              <a:rPr kumimoji="1" lang="en-US" altLang="zh-CN" dirty="0" smtClean="0">
                <a:solidFill>
                  <a:srgbClr val="FF0000"/>
                </a:solidFill>
              </a:rPr>
              <a:t>26ppi</a:t>
            </a:r>
            <a:r>
              <a:rPr kumimoji="1" lang="zh-CN" altLang="en-US" dirty="0" smtClean="0">
                <a:solidFill>
                  <a:srgbClr val="FF0000"/>
                </a:solidFill>
              </a:rPr>
              <a:t> 属于</a:t>
            </a:r>
            <a:r>
              <a:rPr kumimoji="1" lang="en-US" altLang="zh-CN" dirty="0" smtClean="0">
                <a:solidFill>
                  <a:srgbClr val="FF0000"/>
                </a:solidFill>
              </a:rPr>
              <a:t>retina</a:t>
            </a:r>
            <a:r>
              <a:rPr kumimoji="1" lang="zh-CN" altLang="en-US" dirty="0" smtClean="0">
                <a:solidFill>
                  <a:srgbClr val="FF0000"/>
                </a:solidFill>
              </a:rPr>
              <a:t>屏幕，</a:t>
            </a:r>
            <a:r>
              <a:rPr kumimoji="1" lang="en-US" altLang="zh-CN" dirty="0" err="1" smtClean="0">
                <a:solidFill>
                  <a:srgbClr val="FF0000"/>
                </a:solidFill>
              </a:rPr>
              <a:t>dpr</a:t>
            </a:r>
            <a:r>
              <a:rPr kumimoji="1" lang="en-US" altLang="zh-CN" dirty="0" smtClean="0">
                <a:solidFill>
                  <a:srgbClr val="FF0000"/>
                </a:solidFill>
              </a:rPr>
              <a:t>=2</a:t>
            </a:r>
            <a:endParaRPr kumimoji="1" lang="zh-CN" altLang="en-US" dirty="0">
              <a:solidFill>
                <a:srgbClr val="FF0000"/>
              </a:solidFill>
            </a:endParaRPr>
          </a:p>
        </p:txBody>
      </p:sp>
      <p:sp>
        <p:nvSpPr>
          <p:cNvPr id="9" name="圆角矩形 8"/>
          <p:cNvSpPr/>
          <p:nvPr/>
        </p:nvSpPr>
        <p:spPr>
          <a:xfrm>
            <a:off x="1077267" y="4200859"/>
            <a:ext cx="2993664" cy="48763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0000"/>
                </a:solidFill>
              </a:rPr>
              <a:t>1px</a:t>
            </a:r>
            <a:r>
              <a:rPr kumimoji="1" lang="zh-CN" altLang="en-US" dirty="0" smtClean="0">
                <a:solidFill>
                  <a:srgbClr val="FF0000"/>
                </a:solidFill>
              </a:rPr>
              <a:t> </a:t>
            </a:r>
            <a:r>
              <a:rPr kumimoji="1" lang="en-US" altLang="zh-CN" dirty="0" smtClean="0">
                <a:solidFill>
                  <a:srgbClr val="FF0000"/>
                </a:solidFill>
              </a:rPr>
              <a:t>=</a:t>
            </a:r>
            <a:r>
              <a:rPr kumimoji="1" lang="zh-CN" altLang="en-US" dirty="0" smtClean="0">
                <a:solidFill>
                  <a:srgbClr val="FF0000"/>
                </a:solidFill>
              </a:rPr>
              <a:t> </a:t>
            </a:r>
            <a:r>
              <a:rPr kumimoji="1" lang="en-US" altLang="zh-CN" dirty="0" smtClean="0">
                <a:solidFill>
                  <a:srgbClr val="FF0000"/>
                </a:solidFill>
              </a:rPr>
              <a:t>dpr</a:t>
            </a:r>
            <a:r>
              <a:rPr kumimoji="1" lang="en-US" altLang="en-US" dirty="0" smtClean="0">
                <a:solidFill>
                  <a:srgbClr val="FF0000"/>
                </a:solidFill>
              </a:rPr>
              <a:t>²</a:t>
            </a:r>
            <a:r>
              <a:rPr kumimoji="1" lang="en-US" altLang="zh-CN" dirty="0" smtClean="0">
                <a:solidFill>
                  <a:srgbClr val="FF0000"/>
                </a:solidFill>
              </a:rPr>
              <a:t>×dp</a:t>
            </a:r>
            <a:endParaRPr kumimoji="1" lang="zh-CN" altLang="en-US" dirty="0">
              <a:solidFill>
                <a:srgbClr val="FF0000"/>
              </a:solidFill>
            </a:endParaRPr>
          </a:p>
        </p:txBody>
      </p:sp>
      <p:sp>
        <p:nvSpPr>
          <p:cNvPr id="10" name="圆角矩形 9"/>
          <p:cNvSpPr/>
          <p:nvPr/>
        </p:nvSpPr>
        <p:spPr>
          <a:xfrm>
            <a:off x="1031906" y="5474556"/>
            <a:ext cx="3147435" cy="487630"/>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FF0000"/>
                </a:solidFill>
              </a:rPr>
              <a:t>Iphone5</a:t>
            </a:r>
            <a:r>
              <a:rPr kumimoji="1" lang="zh-CN" altLang="en-US" dirty="0" smtClean="0">
                <a:solidFill>
                  <a:srgbClr val="FF0000"/>
                </a:solidFill>
              </a:rPr>
              <a:t>的屏幕为</a:t>
            </a:r>
            <a:r>
              <a:rPr kumimoji="1" lang="en-US" altLang="zh-CN" dirty="0" smtClean="0">
                <a:solidFill>
                  <a:srgbClr val="FF0000"/>
                </a:solidFill>
              </a:rPr>
              <a:t>320</a:t>
            </a:r>
            <a:r>
              <a:rPr kumimoji="1" lang="zh-CN" altLang="en-US" dirty="0" smtClean="0">
                <a:solidFill>
                  <a:srgbClr val="FF0000"/>
                </a:solidFill>
              </a:rPr>
              <a:t>*</a:t>
            </a:r>
            <a:r>
              <a:rPr kumimoji="1" lang="en-US" altLang="zh-CN" dirty="0" smtClean="0">
                <a:solidFill>
                  <a:srgbClr val="FF0000"/>
                </a:solidFill>
              </a:rPr>
              <a:t>568px</a:t>
            </a:r>
            <a:endParaRPr kumimoji="1" lang="zh-CN" altLang="en-US" dirty="0">
              <a:solidFill>
                <a:srgbClr val="FF0000"/>
              </a:solidFill>
            </a:endParaRPr>
          </a:p>
        </p:txBody>
      </p:sp>
      <p:cxnSp>
        <p:nvCxnSpPr>
          <p:cNvPr id="13" name="直线箭头连接符 12"/>
          <p:cNvCxnSpPr>
            <a:stCxn id="6" idx="3"/>
            <a:endCxn id="7" idx="1"/>
          </p:cNvCxnSpPr>
          <p:nvPr/>
        </p:nvCxnSpPr>
        <p:spPr>
          <a:xfrm>
            <a:off x="4025571" y="3226293"/>
            <a:ext cx="75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线箭头连接符 14"/>
          <p:cNvCxnSpPr>
            <a:stCxn id="7" idx="2"/>
          </p:cNvCxnSpPr>
          <p:nvPr/>
        </p:nvCxnSpPr>
        <p:spPr>
          <a:xfrm>
            <a:off x="6352689" y="3470108"/>
            <a:ext cx="110904" cy="7194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线箭头连接符 16"/>
          <p:cNvCxnSpPr>
            <a:endCxn id="9" idx="3"/>
          </p:cNvCxnSpPr>
          <p:nvPr/>
        </p:nvCxnSpPr>
        <p:spPr>
          <a:xfrm flipH="1" flipV="1">
            <a:off x="4070931" y="4444674"/>
            <a:ext cx="612339" cy="233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p:nvPr/>
        </p:nvCxnSpPr>
        <p:spPr>
          <a:xfrm flipH="1">
            <a:off x="2948306" y="4688489"/>
            <a:ext cx="102056" cy="786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8082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t="399" b="399"/>
          <a:stretch>
            <a:fillRect/>
          </a:stretch>
        </p:blipFill>
        <p:spPr/>
      </p:pic>
    </p:spTree>
    <p:extLst>
      <p:ext uri="{BB962C8B-B14F-4D97-AF65-F5344CB8AC3E}">
        <p14:creationId xmlns:p14="http://schemas.microsoft.com/office/powerpoint/2010/main" val="33747818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Viewport</a:t>
            </a:r>
            <a:endParaRPr kumimoji="1" lang="zh-CN" altLang="en-US" dirty="0"/>
          </a:p>
        </p:txBody>
      </p:sp>
      <p:pic>
        <p:nvPicPr>
          <p:cNvPr id="9" name="内容占位符 8"/>
          <p:cNvPicPr>
            <a:picLocks noGrp="1" noChangeAspect="1"/>
          </p:cNvPicPr>
          <p:nvPr>
            <p:ph idx="1"/>
          </p:nvPr>
        </p:nvPicPr>
        <p:blipFill>
          <a:blip r:embed="rId2"/>
          <a:srcRect l="9301" r="9301"/>
          <a:stretch>
            <a:fillRect/>
          </a:stretch>
        </p:blipFill>
        <p:spPr/>
      </p:pic>
    </p:spTree>
    <p:extLst>
      <p:ext uri="{BB962C8B-B14F-4D97-AF65-F5344CB8AC3E}">
        <p14:creationId xmlns:p14="http://schemas.microsoft.com/office/powerpoint/2010/main" val="25965042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Viewport</a:t>
            </a:r>
            <a:endParaRPr kumimoji="1" lang="zh-CN" altLang="en-US" dirty="0"/>
          </a:p>
        </p:txBody>
      </p:sp>
      <p:pic>
        <p:nvPicPr>
          <p:cNvPr id="4" name="内容占位符 3"/>
          <p:cNvPicPr>
            <a:picLocks noGrp="1" noChangeAspect="1"/>
          </p:cNvPicPr>
          <p:nvPr>
            <p:ph idx="1"/>
          </p:nvPr>
        </p:nvPicPr>
        <p:blipFill>
          <a:blip r:embed="rId2"/>
          <a:srcRect l="11953" r="11953"/>
          <a:stretch>
            <a:fillRect/>
          </a:stretch>
        </p:blipFill>
        <p:spPr/>
      </p:pic>
    </p:spTree>
    <p:extLst>
      <p:ext uri="{BB962C8B-B14F-4D97-AF65-F5344CB8AC3E}">
        <p14:creationId xmlns:p14="http://schemas.microsoft.com/office/powerpoint/2010/main" val="3473009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Meta</a:t>
            </a:r>
            <a:r>
              <a:rPr kumimoji="1" lang="zh-CN" altLang="en-US" dirty="0" smtClean="0"/>
              <a:t>修改</a:t>
            </a:r>
            <a:r>
              <a:rPr kumimoji="1" lang="en-US" altLang="zh-CN" dirty="0" smtClean="0"/>
              <a:t>viewport</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a:t>&lt;meta name="viewport" content="width=device-</a:t>
            </a:r>
            <a:r>
              <a:rPr kumimoji="1" lang="en-US" altLang="zh-CN" dirty="0" err="1"/>
              <a:t>width,initial</a:t>
            </a:r>
            <a:r>
              <a:rPr kumimoji="1" lang="en-US" altLang="zh-CN" dirty="0"/>
              <a:t>-scale=1,maximum-scale=1,user-scalable=no;" /&gt; </a:t>
            </a:r>
          </a:p>
          <a:p>
            <a:pPr marL="0" indent="0">
              <a:buNone/>
            </a:pPr>
            <a:endParaRPr kumimoji="1" lang="en-US" altLang="zh-CN" dirty="0" smtClean="0"/>
          </a:p>
          <a:p>
            <a:pPr marL="0" indent="0">
              <a:buNone/>
            </a:pPr>
            <a:endParaRPr kumimoji="1" lang="en-US" altLang="zh-CN" dirty="0"/>
          </a:p>
          <a:p>
            <a:pPr marL="0" indent="0">
              <a:buNone/>
            </a:pPr>
            <a:r>
              <a:rPr kumimoji="1" lang="en-US" altLang="zh-CN" dirty="0" err="1"/>
              <a:t>r</a:t>
            </a:r>
            <a:r>
              <a:rPr kumimoji="1" lang="en-US" altLang="zh-CN" dirty="0" err="1" smtClean="0"/>
              <a:t>esource_client.jsp</a:t>
            </a:r>
            <a:endParaRPr kumimoji="1" lang="en-US" altLang="zh-CN" dirty="0" smtClean="0"/>
          </a:p>
        </p:txBody>
      </p:sp>
    </p:spTree>
    <p:extLst>
      <p:ext uri="{BB962C8B-B14F-4D97-AF65-F5344CB8AC3E}">
        <p14:creationId xmlns:p14="http://schemas.microsoft.com/office/powerpoint/2010/main" val="739021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DOM</a:t>
            </a:r>
            <a:r>
              <a:rPr kumimoji="1" lang="zh-CN" altLang="en-US" dirty="0" smtClean="0"/>
              <a:t>结构树</a:t>
            </a:r>
            <a:endParaRPr kumimoji="1" lang="zh-CN" altLang="en-US" dirty="0"/>
          </a:p>
        </p:txBody>
      </p:sp>
      <p:pic>
        <p:nvPicPr>
          <p:cNvPr id="4" name="内容占位符 3"/>
          <p:cNvPicPr>
            <a:picLocks noGrp="1" noChangeAspect="1"/>
          </p:cNvPicPr>
          <p:nvPr>
            <p:ph idx="1"/>
          </p:nvPr>
        </p:nvPicPr>
        <p:blipFill>
          <a:blip r:embed="rId2"/>
          <a:srcRect l="1672" r="1672"/>
          <a:stretch>
            <a:fillRect/>
          </a:stretch>
        </p:blipFill>
        <p:spPr>
          <a:xfrm>
            <a:off x="900113" y="1911351"/>
            <a:ext cx="7345363" cy="3931920"/>
          </a:xfrm>
        </p:spPr>
      </p:pic>
    </p:spTree>
    <p:extLst>
      <p:ext uri="{BB962C8B-B14F-4D97-AF65-F5344CB8AC3E}">
        <p14:creationId xmlns:p14="http://schemas.microsoft.com/office/powerpoint/2010/main" val="38700864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smtClean="0"/>
              <a:t>html5</a:t>
            </a:r>
            <a:endParaRPr kumimoji="1" lang="zh-CN" altLang="en-US" dirty="0"/>
          </a:p>
        </p:txBody>
      </p:sp>
      <p:pic>
        <p:nvPicPr>
          <p:cNvPr id="4" name="内容占位符 3"/>
          <p:cNvPicPr>
            <a:picLocks noGrp="1" noChangeAspect="1"/>
          </p:cNvPicPr>
          <p:nvPr>
            <p:ph idx="1"/>
          </p:nvPr>
        </p:nvPicPr>
        <p:blipFill>
          <a:blip r:embed="rId3">
            <a:alphaModFix amt="49000"/>
          </a:blip>
          <a:srcRect t="12008" b="12008"/>
          <a:stretch>
            <a:fillRect/>
          </a:stretch>
        </p:blipFill>
        <p:spPr/>
      </p:pic>
      <p:sp>
        <p:nvSpPr>
          <p:cNvPr id="5" name="文本框 4"/>
          <p:cNvSpPr txBox="1"/>
          <p:nvPr/>
        </p:nvSpPr>
        <p:spPr>
          <a:xfrm>
            <a:off x="1044806" y="2025156"/>
            <a:ext cx="7121292" cy="2031325"/>
          </a:xfrm>
          <a:prstGeom prst="rect">
            <a:avLst/>
          </a:prstGeom>
          <a:noFill/>
        </p:spPr>
        <p:txBody>
          <a:bodyPr wrap="square" rtlCol="0">
            <a:spAutoFit/>
          </a:bodyPr>
          <a:lstStyle/>
          <a:p>
            <a:r>
              <a:rPr kumimoji="1" lang="zh-CN" altLang="en-US" b="1" dirty="0"/>
              <a:t>万维网的核心语言、超文本标记语言（</a:t>
            </a:r>
            <a:r>
              <a:rPr kumimoji="1" lang="en-US" altLang="zh-CN" b="1" dirty="0"/>
              <a:t>HTML</a:t>
            </a:r>
            <a:r>
              <a:rPr kumimoji="1" lang="zh-CN" altLang="en-US" b="1" dirty="0"/>
              <a:t>）的第五次重大修改。</a:t>
            </a:r>
            <a:r>
              <a:rPr kumimoji="1" lang="en-US" altLang="zh-CN" b="1" dirty="0"/>
              <a:t>HTML5 </a:t>
            </a:r>
            <a:r>
              <a:rPr kumimoji="1" lang="zh-CN" altLang="en-US" b="1" dirty="0"/>
              <a:t>已经于</a:t>
            </a:r>
            <a:r>
              <a:rPr kumimoji="1" lang="en-US" altLang="zh-CN" b="1" dirty="0"/>
              <a:t>2014</a:t>
            </a:r>
            <a:r>
              <a:rPr kumimoji="1" lang="zh-CN" altLang="en-US" b="1" dirty="0"/>
              <a:t>年</a:t>
            </a:r>
            <a:r>
              <a:rPr kumimoji="1" lang="en-US" altLang="zh-CN" b="1" dirty="0"/>
              <a:t>10</a:t>
            </a:r>
            <a:r>
              <a:rPr kumimoji="1" lang="zh-CN" altLang="en-US" b="1" dirty="0"/>
              <a:t>月正式定稿。然而，大部分现代浏览器已经具备了某些</a:t>
            </a:r>
            <a:r>
              <a:rPr kumimoji="1" lang="en-US" altLang="zh-CN" b="1" dirty="0"/>
              <a:t>HTML5</a:t>
            </a:r>
            <a:r>
              <a:rPr kumimoji="1" lang="zh-CN" altLang="en-US" b="1" dirty="0"/>
              <a:t>支持。</a:t>
            </a:r>
            <a:r>
              <a:rPr kumimoji="1" lang="en-US" altLang="zh-CN" b="1" dirty="0"/>
              <a:t>HTML5</a:t>
            </a:r>
            <a:r>
              <a:rPr kumimoji="1" lang="zh-CN" altLang="en-US" b="1" dirty="0"/>
              <a:t>是</a:t>
            </a:r>
            <a:r>
              <a:rPr kumimoji="1" lang="en-US" altLang="zh-CN" b="1" dirty="0"/>
              <a:t>web</a:t>
            </a:r>
            <a:r>
              <a:rPr kumimoji="1" lang="zh-CN" altLang="en-US" b="1" dirty="0"/>
              <a:t>时代最前沿的技术，它特有</a:t>
            </a:r>
            <a:r>
              <a:rPr kumimoji="1" lang="en-US" altLang="zh-CN" b="1" dirty="0" smtClean="0"/>
              <a:t>canvas</a:t>
            </a:r>
            <a:r>
              <a:rPr kumimoji="1" lang="zh-CN" altLang="en-US" b="1" dirty="0" smtClean="0"/>
              <a:t>标签和多种选择</a:t>
            </a:r>
            <a:r>
              <a:rPr kumimoji="1" lang="zh-CN" altLang="en-US" b="1" dirty="0"/>
              <a:t>的游戏开发引擎，让游戏开发更便捷</a:t>
            </a:r>
            <a:r>
              <a:rPr kumimoji="1" lang="zh-CN" altLang="en-US" b="1" dirty="0" smtClean="0"/>
              <a:t>。</a:t>
            </a:r>
            <a:r>
              <a:rPr kumimoji="1" lang="zh-CN" altLang="en-US" dirty="0" smtClean="0">
                <a:solidFill>
                  <a:srgbClr val="FF0000"/>
                </a:solidFill>
              </a:rPr>
              <a:t>如果说苹果重新发明了手机，那么</a:t>
            </a:r>
            <a:r>
              <a:rPr kumimoji="1" lang="en-US" altLang="zh-CN" dirty="0" smtClean="0">
                <a:solidFill>
                  <a:srgbClr val="FF0000"/>
                </a:solidFill>
              </a:rPr>
              <a:t>HTML5</a:t>
            </a:r>
            <a:r>
              <a:rPr kumimoji="1" lang="zh-CN" altLang="en-US" dirty="0" smtClean="0">
                <a:solidFill>
                  <a:srgbClr val="FF0000"/>
                </a:solidFill>
              </a:rPr>
              <a:t>则重新定义了网络。它是链接手机、平板电脑、</a:t>
            </a:r>
            <a:r>
              <a:rPr kumimoji="1" lang="en-US" altLang="zh-CN" dirty="0" smtClean="0">
                <a:solidFill>
                  <a:srgbClr val="FF0000"/>
                </a:solidFill>
              </a:rPr>
              <a:t>PC</a:t>
            </a:r>
            <a:r>
              <a:rPr kumimoji="1" lang="zh-CN" altLang="en-US" dirty="0" smtClean="0">
                <a:solidFill>
                  <a:srgbClr val="FF0000"/>
                </a:solidFill>
              </a:rPr>
              <a:t>以及其他移动终端的桥梁，</a:t>
            </a:r>
            <a:r>
              <a:rPr kumimoji="1" lang="zh-CN" altLang="en-US" b="1" dirty="0" smtClean="0"/>
              <a:t>可以更丰富地展现页面</a:t>
            </a:r>
            <a:r>
              <a:rPr kumimoji="1" lang="zh-CN" altLang="en-US" b="1" dirty="0"/>
              <a:t>，让视频、音频、游戏以及其他元素构成一场华丽的代码盛宴。</a:t>
            </a:r>
          </a:p>
        </p:txBody>
      </p:sp>
      <p:sp>
        <p:nvSpPr>
          <p:cNvPr id="6" name="文本框 5"/>
          <p:cNvSpPr txBox="1"/>
          <p:nvPr/>
        </p:nvSpPr>
        <p:spPr>
          <a:xfrm>
            <a:off x="1044806" y="4524749"/>
            <a:ext cx="2415343" cy="1754327"/>
          </a:xfrm>
          <a:prstGeom prst="rect">
            <a:avLst/>
          </a:prstGeom>
          <a:noFill/>
        </p:spPr>
        <p:txBody>
          <a:bodyPr wrap="square" rtlCol="0">
            <a:spAutoFit/>
          </a:bodyPr>
          <a:lstStyle/>
          <a:p>
            <a:r>
              <a:rPr kumimoji="1" lang="zh-CN" altLang="en-US" dirty="0"/>
              <a:t>过去 </a:t>
            </a:r>
            <a:r>
              <a:rPr kumimoji="1" lang="en-US" altLang="zh-CN" dirty="0"/>
              <a:t>12</a:t>
            </a:r>
            <a:r>
              <a:rPr kumimoji="1" lang="zh-CN" altLang="en-US" dirty="0"/>
              <a:t>年，</a:t>
            </a:r>
            <a:r>
              <a:rPr kumimoji="1" lang="en-US" altLang="zh-CN" dirty="0"/>
              <a:t>Web </a:t>
            </a:r>
            <a:r>
              <a:rPr kumimoji="1" lang="zh-CN" altLang="en-US" dirty="0"/>
              <a:t>互动都由 </a:t>
            </a:r>
            <a:r>
              <a:rPr kumimoji="1" lang="en-US" altLang="zh-CN" dirty="0"/>
              <a:t>Adobe Flash </a:t>
            </a:r>
            <a:r>
              <a:rPr kumimoji="1" lang="zh-CN" altLang="en-US" dirty="0"/>
              <a:t>主宰，而现在大家都把目光转向了 </a:t>
            </a:r>
            <a:r>
              <a:rPr kumimoji="1" lang="en-US" altLang="zh-CN" dirty="0"/>
              <a:t>HMTL5</a:t>
            </a:r>
            <a:r>
              <a:rPr kumimoji="1" lang="zh-CN" altLang="en-US" dirty="0"/>
              <a:t>，因为它在平台和移动设备上表现出众。</a:t>
            </a:r>
          </a:p>
        </p:txBody>
      </p:sp>
    </p:spTree>
    <p:extLst>
      <p:ext uri="{BB962C8B-B14F-4D97-AF65-F5344CB8AC3E}">
        <p14:creationId xmlns:p14="http://schemas.microsoft.com/office/powerpoint/2010/main" val="5556281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语义化标签</a:t>
            </a:r>
            <a:endParaRPr kumimoji="1" lang="zh-CN" altLang="en-US" dirty="0"/>
          </a:p>
        </p:txBody>
      </p:sp>
      <p:pic>
        <p:nvPicPr>
          <p:cNvPr id="7" name="Picture 2" descr="http://www.html5code.com/media/img/tutorials/html5ta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22" y="1891282"/>
            <a:ext cx="4352925" cy="3219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alistapart.com/d/previewofhtml5/structure-di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516484"/>
            <a:ext cx="4264694" cy="2132348"/>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p:cNvSpPr/>
          <p:nvPr/>
        </p:nvSpPr>
        <p:spPr>
          <a:xfrm>
            <a:off x="4247009" y="3345196"/>
            <a:ext cx="792088" cy="395424"/>
          </a:xfrm>
          <a:prstGeom prst="rightArrow">
            <a:avLst>
              <a:gd name="adj1" fmla="val 40365"/>
              <a:gd name="adj2" fmla="val 111132"/>
            </a:avLst>
          </a:prstGeom>
          <a:solidFill>
            <a:srgbClr val="E64B26"/>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TextBox 5"/>
          <p:cNvSpPr txBox="1"/>
          <p:nvPr/>
        </p:nvSpPr>
        <p:spPr>
          <a:xfrm>
            <a:off x="611560" y="5110733"/>
            <a:ext cx="7992888" cy="1338828"/>
          </a:xfrm>
          <a:prstGeom prst="rect">
            <a:avLst/>
          </a:prstGeom>
          <a:noFill/>
        </p:spPr>
        <p:txBody>
          <a:bodyPr wrap="square" rtlCol="0">
            <a:spAutoFit/>
          </a:bodyPr>
          <a:lstStyle/>
          <a:p>
            <a:pPr indent="457200">
              <a:lnSpc>
                <a:spcPct val="150000"/>
              </a:lnSpc>
            </a:pPr>
            <a:r>
              <a:rPr lang="en-US" altLang="zh-CN" dirty="0" smtClean="0">
                <a:latin typeface="微软雅黑" pitchFamily="34" charset="-122"/>
                <a:ea typeface="微软雅黑" pitchFamily="34" charset="-122"/>
              </a:rPr>
              <a:t>HTML5 </a:t>
            </a:r>
            <a:r>
              <a:rPr lang="zh-CN" altLang="en-US" dirty="0">
                <a:latin typeface="微软雅黑" pitchFamily="34" charset="-122"/>
                <a:ea typeface="微软雅黑" pitchFamily="34" charset="-122"/>
              </a:rPr>
              <a:t>引入</a:t>
            </a:r>
            <a:r>
              <a:rPr lang="zh-CN" altLang="en-US" dirty="0" smtClean="0">
                <a:latin typeface="微软雅黑" pitchFamily="34" charset="-122"/>
                <a:ea typeface="微软雅黑" pitchFamily="34" charset="-122"/>
              </a:rPr>
              <a:t>了新</a:t>
            </a:r>
            <a:r>
              <a:rPr lang="zh-CN" altLang="en-US" dirty="0">
                <a:latin typeface="微软雅黑" pitchFamily="34" charset="-122"/>
                <a:ea typeface="微软雅黑" pitchFamily="34" charset="-122"/>
              </a:rPr>
              <a:t>的 </a:t>
            </a:r>
            <a:r>
              <a:rPr lang="en-US" altLang="zh-CN" dirty="0">
                <a:latin typeface="微软雅黑" pitchFamily="34" charset="-122"/>
                <a:ea typeface="微软雅黑" pitchFamily="34" charset="-122"/>
              </a:rPr>
              <a:t>HTML </a:t>
            </a:r>
            <a:r>
              <a:rPr lang="zh-CN" altLang="en-US" dirty="0" smtClean="0">
                <a:latin typeface="微软雅黑" pitchFamily="34" charset="-122"/>
                <a:ea typeface="微软雅黑" pitchFamily="34" charset="-122"/>
              </a:rPr>
              <a:t>元素，通过使用这些元素，开发者可以更细致的描述文档结构，让文档更加易读，搜索引擎也能更好的理解页面中各部分间的</a:t>
            </a:r>
            <a:r>
              <a:rPr lang="zh-CN" altLang="en-US" dirty="0">
                <a:latin typeface="微软雅黑" pitchFamily="34" charset="-122"/>
                <a:ea typeface="微软雅黑" pitchFamily="34" charset="-122"/>
              </a:rPr>
              <a:t>关系，我们也可以搜索到更快，更准确的信息。</a:t>
            </a:r>
          </a:p>
        </p:txBody>
      </p:sp>
    </p:spTree>
    <p:extLst>
      <p:ext uri="{BB962C8B-B14F-4D97-AF65-F5344CB8AC3E}">
        <p14:creationId xmlns:p14="http://schemas.microsoft.com/office/powerpoint/2010/main" val="255118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edg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十个常用的新标签列表</a:t>
            </a:r>
            <a:endParaRPr kumimoji="1" lang="zh-CN" altLang="en-US" dirty="0"/>
          </a:p>
        </p:txBody>
      </p:sp>
      <p:sp>
        <p:nvSpPr>
          <p:cNvPr id="6" name="内容占位符 2"/>
          <p:cNvSpPr>
            <a:spLocks noGrp="1"/>
          </p:cNvSpPr>
          <p:nvPr>
            <p:ph idx="1"/>
          </p:nvPr>
        </p:nvSpPr>
        <p:spPr>
          <a:xfrm>
            <a:off x="608585" y="2226759"/>
            <a:ext cx="4114800" cy="3196952"/>
          </a:xfrm>
        </p:spPr>
        <p:txBody>
          <a:bodyPr>
            <a:normAutofit/>
          </a:bodyPr>
          <a:lstStyle/>
          <a:p>
            <a:pPr marL="0" indent="0">
              <a:lnSpc>
                <a:spcPct val="180000"/>
              </a:lnSpc>
              <a:spcBef>
                <a:spcPct val="20000"/>
              </a:spcBef>
              <a:buNone/>
            </a:pPr>
            <a:r>
              <a:rPr lang="en-US" altLang="zh-CN" sz="2000" dirty="0">
                <a:solidFill>
                  <a:schemeClr val="tx1"/>
                </a:solidFill>
                <a:latin typeface="微软雅黑" pitchFamily="34" charset="-122"/>
                <a:ea typeface="微软雅黑" pitchFamily="34" charset="-122"/>
              </a:rPr>
              <a:t>&lt;</a:t>
            </a:r>
            <a:r>
              <a:rPr lang="en-US" altLang="zh-CN" sz="2000" dirty="0">
                <a:solidFill>
                  <a:srgbClr val="FF6600"/>
                </a:solidFill>
                <a:latin typeface="微软雅黑" pitchFamily="34" charset="-122"/>
                <a:ea typeface="微软雅黑" pitchFamily="34" charset="-122"/>
              </a:rPr>
              <a:t>article</a:t>
            </a:r>
            <a:r>
              <a:rPr lang="en-US" altLang="zh-CN" sz="2000" dirty="0">
                <a:solidFill>
                  <a:schemeClr val="tx1"/>
                </a:solidFill>
                <a:latin typeface="微软雅黑" pitchFamily="34" charset="-122"/>
                <a:ea typeface="微软雅黑" pitchFamily="34" charset="-122"/>
              </a:rPr>
              <a:t>&gt; </a:t>
            </a:r>
            <a:r>
              <a:rPr lang="zh-CN" altLang="en-US" sz="2000" dirty="0">
                <a:solidFill>
                  <a:schemeClr val="tx1"/>
                </a:solidFill>
                <a:latin typeface="微软雅黑" pitchFamily="34" charset="-122"/>
                <a:ea typeface="微软雅黑" pitchFamily="34" charset="-122"/>
              </a:rPr>
              <a:t>定义</a:t>
            </a:r>
            <a:r>
              <a:rPr lang="zh-CN" altLang="en-US" sz="2000" dirty="0">
                <a:solidFill>
                  <a:schemeClr val="tx1"/>
                </a:solidFill>
                <a:latin typeface="微软雅黑" pitchFamily="34" charset="-122"/>
                <a:ea typeface="微软雅黑" pitchFamily="34" charset="-122"/>
              </a:rPr>
              <a:t>文章</a:t>
            </a:r>
          </a:p>
          <a:p>
            <a:pPr marL="0" indent="0">
              <a:lnSpc>
                <a:spcPct val="180000"/>
              </a:lnSpc>
              <a:spcBef>
                <a:spcPct val="20000"/>
              </a:spcBef>
              <a:buNone/>
            </a:pPr>
            <a:r>
              <a:rPr lang="en-US" altLang="zh-CN" sz="2000" dirty="0">
                <a:solidFill>
                  <a:schemeClr val="tx1"/>
                </a:solidFill>
                <a:latin typeface="微软雅黑" pitchFamily="34" charset="-122"/>
                <a:ea typeface="微软雅黑" pitchFamily="34" charset="-122"/>
              </a:rPr>
              <a:t>&lt;</a:t>
            </a:r>
            <a:r>
              <a:rPr lang="en-US" altLang="zh-CN" sz="2000" dirty="0">
                <a:solidFill>
                  <a:srgbClr val="FF6600"/>
                </a:solidFill>
                <a:latin typeface="微软雅黑" pitchFamily="34" charset="-122"/>
                <a:ea typeface="微软雅黑" pitchFamily="34" charset="-122"/>
              </a:rPr>
              <a:t>aside</a:t>
            </a:r>
            <a:r>
              <a:rPr lang="en-US" altLang="zh-CN" sz="2000" dirty="0">
                <a:solidFill>
                  <a:schemeClr val="tx1"/>
                </a:solidFill>
                <a:latin typeface="微软雅黑" pitchFamily="34" charset="-122"/>
                <a:ea typeface="微软雅黑" pitchFamily="34" charset="-122"/>
              </a:rPr>
              <a:t>&gt; </a:t>
            </a:r>
            <a:r>
              <a:rPr lang="zh-CN" altLang="en-US" sz="2000" dirty="0">
                <a:solidFill>
                  <a:schemeClr val="tx1"/>
                </a:solidFill>
                <a:latin typeface="微软雅黑" pitchFamily="34" charset="-122"/>
                <a:ea typeface="微软雅黑" pitchFamily="34" charset="-122"/>
              </a:rPr>
              <a:t>定</a:t>
            </a:r>
            <a:r>
              <a:rPr lang="zh-CN" altLang="en-US" sz="2000" dirty="0">
                <a:solidFill>
                  <a:schemeClr val="tx1"/>
                </a:solidFill>
                <a:latin typeface="微软雅黑" pitchFamily="34" charset="-122"/>
                <a:ea typeface="微软雅黑" pitchFamily="34" charset="-122"/>
              </a:rPr>
              <a:t>义文</a:t>
            </a:r>
            <a:r>
              <a:rPr lang="zh-CN" altLang="en-US" sz="2000" dirty="0">
                <a:solidFill>
                  <a:schemeClr val="tx1"/>
                </a:solidFill>
                <a:latin typeface="微软雅黑" pitchFamily="34" charset="-122"/>
                <a:ea typeface="微软雅黑" pitchFamily="34" charset="-122"/>
              </a:rPr>
              <a:t>章的侧边栏</a:t>
            </a:r>
            <a:endParaRPr lang="en-US" altLang="zh-CN" sz="2000" dirty="0">
              <a:solidFill>
                <a:schemeClr val="tx1"/>
              </a:solidFill>
              <a:latin typeface="微软雅黑" pitchFamily="34" charset="-122"/>
              <a:ea typeface="微软雅黑" pitchFamily="34" charset="-122"/>
            </a:endParaRPr>
          </a:p>
          <a:p>
            <a:pPr marL="0" indent="0">
              <a:lnSpc>
                <a:spcPct val="180000"/>
              </a:lnSpc>
              <a:spcBef>
                <a:spcPct val="20000"/>
              </a:spcBef>
              <a:buNone/>
            </a:pPr>
            <a:r>
              <a:rPr lang="en-US" altLang="zh-CN" sz="2000" dirty="0">
                <a:solidFill>
                  <a:schemeClr val="tx1"/>
                </a:solidFill>
                <a:latin typeface="微软雅黑" pitchFamily="34" charset="-122"/>
                <a:ea typeface="微软雅黑" pitchFamily="34" charset="-122"/>
              </a:rPr>
              <a:t>&lt;</a:t>
            </a:r>
            <a:r>
              <a:rPr lang="en-US" altLang="zh-CN" sz="2000" dirty="0">
                <a:solidFill>
                  <a:srgbClr val="FF6600"/>
                </a:solidFill>
                <a:latin typeface="微软雅黑" pitchFamily="34" charset="-122"/>
                <a:ea typeface="微软雅黑" pitchFamily="34" charset="-122"/>
              </a:rPr>
              <a:t>figure</a:t>
            </a:r>
            <a:r>
              <a:rPr lang="en-US" altLang="zh-CN" sz="2000" dirty="0">
                <a:solidFill>
                  <a:schemeClr val="tx1"/>
                </a:solidFill>
                <a:latin typeface="微软雅黑" pitchFamily="34" charset="-122"/>
                <a:ea typeface="微软雅黑" pitchFamily="34" charset="-122"/>
              </a:rPr>
              <a:t>&gt; </a:t>
            </a:r>
            <a:r>
              <a:rPr lang="zh-CN" altLang="en-US" sz="2000" dirty="0">
                <a:solidFill>
                  <a:schemeClr val="tx1"/>
                </a:solidFill>
                <a:latin typeface="微软雅黑" pitchFamily="34" charset="-122"/>
                <a:ea typeface="微软雅黑" pitchFamily="34" charset="-122"/>
              </a:rPr>
              <a:t>一组媒体对象以及文字</a:t>
            </a:r>
          </a:p>
          <a:p>
            <a:pPr marL="0" indent="0">
              <a:lnSpc>
                <a:spcPct val="180000"/>
              </a:lnSpc>
              <a:spcBef>
                <a:spcPct val="20000"/>
              </a:spcBef>
              <a:buNone/>
            </a:pPr>
            <a:r>
              <a:rPr lang="en-US" altLang="zh-CN" sz="2000" dirty="0">
                <a:solidFill>
                  <a:schemeClr val="tx1"/>
                </a:solidFill>
                <a:latin typeface="微软雅黑" pitchFamily="34" charset="-122"/>
                <a:ea typeface="微软雅黑" pitchFamily="34" charset="-122"/>
              </a:rPr>
              <a:t>&lt;</a:t>
            </a:r>
            <a:r>
              <a:rPr lang="en-US" altLang="zh-CN" sz="2000" dirty="0">
                <a:solidFill>
                  <a:srgbClr val="FF6600"/>
                </a:solidFill>
                <a:latin typeface="微软雅黑" pitchFamily="34" charset="-122"/>
                <a:ea typeface="微软雅黑" pitchFamily="34" charset="-122"/>
              </a:rPr>
              <a:t>figcaption</a:t>
            </a:r>
            <a:r>
              <a:rPr lang="en-US" altLang="zh-CN" sz="2000" dirty="0">
                <a:solidFill>
                  <a:schemeClr val="tx1"/>
                </a:solidFill>
                <a:latin typeface="微软雅黑" pitchFamily="34" charset="-122"/>
                <a:ea typeface="微软雅黑" pitchFamily="34" charset="-122"/>
              </a:rPr>
              <a:t>&gt; </a:t>
            </a:r>
            <a:r>
              <a:rPr lang="zh-CN" altLang="en-US" sz="2000" dirty="0">
                <a:solidFill>
                  <a:schemeClr val="tx1"/>
                </a:solidFill>
                <a:latin typeface="微软雅黑" pitchFamily="34" charset="-122"/>
                <a:ea typeface="微软雅黑" pitchFamily="34" charset="-122"/>
              </a:rPr>
              <a:t>定义 </a:t>
            </a:r>
            <a:r>
              <a:rPr lang="en-US" altLang="zh-CN" sz="2000" dirty="0">
                <a:solidFill>
                  <a:schemeClr val="tx1"/>
                </a:solidFill>
                <a:latin typeface="微软雅黑" pitchFamily="34" charset="-122"/>
                <a:ea typeface="微软雅黑" pitchFamily="34" charset="-122"/>
              </a:rPr>
              <a:t>figure </a:t>
            </a:r>
            <a:r>
              <a:rPr lang="zh-CN" altLang="en-US" sz="2000" dirty="0">
                <a:solidFill>
                  <a:schemeClr val="tx1"/>
                </a:solidFill>
                <a:latin typeface="微软雅黑" pitchFamily="34" charset="-122"/>
                <a:ea typeface="微软雅黑" pitchFamily="34" charset="-122"/>
              </a:rPr>
              <a:t>的标题</a:t>
            </a:r>
          </a:p>
          <a:p>
            <a:pPr marL="0" indent="0">
              <a:lnSpc>
                <a:spcPct val="180000"/>
              </a:lnSpc>
              <a:spcBef>
                <a:spcPct val="20000"/>
              </a:spcBef>
              <a:buNone/>
            </a:pPr>
            <a:r>
              <a:rPr lang="en-US" altLang="zh-CN" sz="2000" dirty="0">
                <a:solidFill>
                  <a:schemeClr val="tx1"/>
                </a:solidFill>
                <a:latin typeface="微软雅黑" pitchFamily="34" charset="-122"/>
                <a:ea typeface="微软雅黑" pitchFamily="34" charset="-122"/>
              </a:rPr>
              <a:t>&lt;</a:t>
            </a:r>
            <a:r>
              <a:rPr lang="en-US" altLang="zh-CN" sz="2000" dirty="0">
                <a:solidFill>
                  <a:srgbClr val="FF6600"/>
                </a:solidFill>
                <a:latin typeface="微软雅黑" pitchFamily="34" charset="-122"/>
                <a:ea typeface="微软雅黑" pitchFamily="34" charset="-122"/>
              </a:rPr>
              <a:t>footer</a:t>
            </a:r>
            <a:r>
              <a:rPr lang="en-US" altLang="zh-CN" sz="2000" dirty="0">
                <a:solidFill>
                  <a:schemeClr val="tx1"/>
                </a:solidFill>
                <a:latin typeface="微软雅黑" pitchFamily="34" charset="-122"/>
                <a:ea typeface="微软雅黑" pitchFamily="34" charset="-122"/>
              </a:rPr>
              <a:t>&gt;</a:t>
            </a:r>
            <a:r>
              <a:rPr lang="zh-CN" altLang="en-US" sz="2000" dirty="0">
                <a:solidFill>
                  <a:schemeClr val="tx1"/>
                </a:solidFill>
                <a:latin typeface="微软雅黑" pitchFamily="34" charset="-122"/>
                <a:ea typeface="微软雅黑" pitchFamily="34" charset="-122"/>
              </a:rPr>
              <a:t>定义页</a:t>
            </a:r>
            <a:r>
              <a:rPr lang="zh-CN" altLang="en-US" sz="2000" dirty="0">
                <a:solidFill>
                  <a:schemeClr val="tx1"/>
                </a:solidFill>
                <a:latin typeface="微软雅黑" pitchFamily="34" charset="-122"/>
                <a:ea typeface="微软雅黑" pitchFamily="34" charset="-122"/>
              </a:rPr>
              <a:t>脚</a:t>
            </a:r>
          </a:p>
        </p:txBody>
      </p:sp>
      <p:sp>
        <p:nvSpPr>
          <p:cNvPr id="5" name="内容占位符 2"/>
          <p:cNvSpPr txBox="1">
            <a:spLocks/>
          </p:cNvSpPr>
          <p:nvPr/>
        </p:nvSpPr>
        <p:spPr>
          <a:xfrm>
            <a:off x="4633664" y="2226759"/>
            <a:ext cx="4114800" cy="31969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70000"/>
              </a:lnSpc>
              <a:buNone/>
            </a:pPr>
            <a:r>
              <a:rPr lang="en-US" altLang="zh-CN" sz="2000" dirty="0" smtClean="0"/>
              <a:t>&lt;</a:t>
            </a:r>
            <a:r>
              <a:rPr lang="en-US" altLang="zh-CN" sz="2000" dirty="0" smtClean="0">
                <a:solidFill>
                  <a:srgbClr val="FF6600"/>
                </a:solidFill>
              </a:rPr>
              <a:t>header</a:t>
            </a:r>
            <a:r>
              <a:rPr lang="en-US" altLang="zh-CN" sz="2000" dirty="0" smtClean="0"/>
              <a:t>&gt;</a:t>
            </a:r>
            <a:r>
              <a:rPr lang="zh-CN" altLang="en-US" sz="2000" dirty="0"/>
              <a:t>定义页</a:t>
            </a:r>
            <a:r>
              <a:rPr lang="zh-CN" altLang="en-US" sz="2000" dirty="0" smtClean="0"/>
              <a:t>眉</a:t>
            </a:r>
          </a:p>
          <a:p>
            <a:pPr marL="0" indent="0">
              <a:lnSpc>
                <a:spcPct val="170000"/>
              </a:lnSpc>
              <a:buNone/>
            </a:pPr>
            <a:r>
              <a:rPr lang="en-US" altLang="zh-CN" sz="2000" dirty="0" smtClean="0"/>
              <a:t>&lt;</a:t>
            </a:r>
            <a:r>
              <a:rPr lang="en-US" altLang="zh-CN" sz="2000" dirty="0" err="1" smtClean="0">
                <a:solidFill>
                  <a:srgbClr val="EF4832"/>
                </a:solidFill>
              </a:rPr>
              <a:t>hgroup</a:t>
            </a:r>
            <a:r>
              <a:rPr lang="en-US" altLang="zh-CN" sz="2000" dirty="0" smtClean="0"/>
              <a:t>&gt;</a:t>
            </a:r>
            <a:r>
              <a:rPr lang="zh-CN" altLang="en-US" sz="2000" dirty="0"/>
              <a:t>定义对</a:t>
            </a:r>
            <a:r>
              <a:rPr lang="zh-CN" altLang="en-US" sz="2000" dirty="0" smtClean="0"/>
              <a:t>网页标题的组合</a:t>
            </a:r>
          </a:p>
          <a:p>
            <a:pPr marL="0" indent="0">
              <a:lnSpc>
                <a:spcPct val="170000"/>
              </a:lnSpc>
              <a:buNone/>
            </a:pPr>
            <a:r>
              <a:rPr lang="en-US" altLang="zh-CN" sz="2000" dirty="0" smtClean="0"/>
              <a:t>&lt;</a:t>
            </a:r>
            <a:r>
              <a:rPr lang="en-US" altLang="zh-CN" sz="2000" dirty="0" err="1" smtClean="0">
                <a:solidFill>
                  <a:srgbClr val="EF4832"/>
                </a:solidFill>
              </a:rPr>
              <a:t>nav</a:t>
            </a:r>
            <a:r>
              <a:rPr lang="en-US" altLang="zh-CN" sz="2000" dirty="0" smtClean="0"/>
              <a:t>&gt;</a:t>
            </a:r>
            <a:r>
              <a:rPr lang="zh-CN" altLang="en-US" sz="2000" dirty="0"/>
              <a:t>定义导</a:t>
            </a:r>
            <a:r>
              <a:rPr lang="zh-CN" altLang="en-US" sz="2000" dirty="0" smtClean="0"/>
              <a:t>航</a:t>
            </a:r>
          </a:p>
          <a:p>
            <a:pPr marL="0" indent="0">
              <a:lnSpc>
                <a:spcPct val="170000"/>
              </a:lnSpc>
              <a:buNone/>
            </a:pPr>
            <a:r>
              <a:rPr lang="en-US" altLang="zh-CN" sz="2000" dirty="0" smtClean="0"/>
              <a:t>&lt;</a:t>
            </a:r>
            <a:r>
              <a:rPr lang="en-US" altLang="zh-CN" sz="2000" dirty="0" smtClean="0">
                <a:solidFill>
                  <a:srgbClr val="EF4832"/>
                </a:solidFill>
              </a:rPr>
              <a:t>section</a:t>
            </a:r>
            <a:r>
              <a:rPr lang="en-US" altLang="zh-CN" sz="2000" dirty="0" smtClean="0"/>
              <a:t>&gt; </a:t>
            </a:r>
            <a:r>
              <a:rPr lang="zh-CN" altLang="en-US" sz="2000" dirty="0" smtClean="0"/>
              <a:t>定义文档中的区段</a:t>
            </a:r>
            <a:endParaRPr lang="en-US" altLang="zh-CN" sz="2000" dirty="0" smtClean="0"/>
          </a:p>
          <a:p>
            <a:pPr marL="0" indent="0">
              <a:lnSpc>
                <a:spcPct val="170000"/>
              </a:lnSpc>
              <a:buNone/>
            </a:pPr>
            <a:r>
              <a:rPr lang="en-US" altLang="zh-CN" sz="2000" dirty="0" smtClean="0"/>
              <a:t>&lt;</a:t>
            </a:r>
            <a:r>
              <a:rPr lang="en-US" altLang="zh-CN" sz="2000" dirty="0" smtClean="0">
                <a:solidFill>
                  <a:srgbClr val="EF4832"/>
                </a:solidFill>
              </a:rPr>
              <a:t>time</a:t>
            </a:r>
            <a:r>
              <a:rPr lang="en-US" altLang="zh-CN" sz="2000" dirty="0" smtClean="0"/>
              <a:t>&gt;</a:t>
            </a:r>
            <a:r>
              <a:rPr lang="zh-CN" altLang="en-US" sz="2000" dirty="0"/>
              <a:t>定义日</a:t>
            </a:r>
            <a:r>
              <a:rPr lang="zh-CN" altLang="en-US" sz="2000" dirty="0" smtClean="0"/>
              <a:t>期和时间</a:t>
            </a:r>
          </a:p>
        </p:txBody>
      </p:sp>
      <p:sp>
        <p:nvSpPr>
          <p:cNvPr id="7" name="TextBox 5"/>
          <p:cNvSpPr txBox="1"/>
          <p:nvPr/>
        </p:nvSpPr>
        <p:spPr>
          <a:xfrm>
            <a:off x="654933" y="5536505"/>
            <a:ext cx="8136904"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itchFamily="34" charset="-122"/>
                <a:ea typeface="微软雅黑" pitchFamily="34" charset="-122"/>
              </a:rPr>
              <a:t>被弃用</a:t>
            </a:r>
            <a:r>
              <a:rPr lang="zh-CN" altLang="en-US" sz="1400" dirty="0" smtClean="0">
                <a:solidFill>
                  <a:schemeClr val="tx1">
                    <a:lumMod val="75000"/>
                    <a:lumOff val="25000"/>
                  </a:schemeClr>
                </a:solidFill>
                <a:latin typeface="微软雅黑" pitchFamily="34" charset="-122"/>
                <a:ea typeface="微软雅黑" pitchFamily="34" charset="-122"/>
              </a:rPr>
              <a:t>的标签：</a:t>
            </a:r>
            <a:r>
              <a:rPr lang="en-US" altLang="en-US" sz="1400" dirty="0" smtClean="0">
                <a:solidFill>
                  <a:schemeClr val="tx1">
                    <a:lumMod val="75000"/>
                    <a:lumOff val="25000"/>
                  </a:schemeClr>
                </a:solidFill>
                <a:latin typeface="微软雅黑" pitchFamily="34" charset="-122"/>
                <a:ea typeface="微软雅黑" pitchFamily="34" charset="-122"/>
              </a:rPr>
              <a:t>&lt;acronym&gt;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&lt;applet&gt;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&lt;basefont&gt;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&lt;big&gt;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&lt;center&gt;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&lt;dir&gt;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&lt;font&gt;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&lt;frame&gt;</a:t>
            </a:r>
            <a:r>
              <a:rPr lang="zh-CN" altLang="en-US" sz="1400" dirty="0" smtClean="0">
                <a:solidFill>
                  <a:schemeClr val="tx1">
                    <a:lumMod val="75000"/>
                    <a:lumOff val="25000"/>
                  </a:schemeClr>
                </a:solidFill>
                <a:latin typeface="微软雅黑" pitchFamily="34" charset="-122"/>
                <a:ea typeface="微软雅黑" pitchFamily="34" charset="-122"/>
              </a:rPr>
              <a:t>、 </a:t>
            </a:r>
            <a:r>
              <a:rPr lang="en-US" altLang="zh-CN" sz="1400" dirty="0" smtClean="0">
                <a:solidFill>
                  <a:schemeClr val="tx1">
                    <a:lumMod val="75000"/>
                    <a:lumOff val="25000"/>
                  </a:schemeClr>
                </a:solidFill>
                <a:latin typeface="微软雅黑" pitchFamily="34" charset="-122"/>
                <a:ea typeface="微软雅黑" pitchFamily="34" charset="-122"/>
              </a:rPr>
              <a:t>&lt;s&gt;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&lt;isindex&gt;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&lt;noframes&gt;</a:t>
            </a:r>
            <a:r>
              <a:rPr lang="zh-CN" altLang="en-US" sz="1400" dirty="0" smtClean="0">
                <a:solidFill>
                  <a:schemeClr val="tx1">
                    <a:lumMod val="75000"/>
                    <a:lumOff val="25000"/>
                  </a:schemeClr>
                </a:solidFill>
                <a:latin typeface="微软雅黑" pitchFamily="34" charset="-122"/>
                <a:ea typeface="微软雅黑" pitchFamily="34" charset="-122"/>
              </a:rPr>
              <a:t>、 </a:t>
            </a:r>
            <a:r>
              <a:rPr lang="en-US" altLang="zh-CN" sz="1400" dirty="0" smtClean="0">
                <a:solidFill>
                  <a:schemeClr val="tx1">
                    <a:lumMod val="75000"/>
                    <a:lumOff val="25000"/>
                  </a:schemeClr>
                </a:solidFill>
                <a:latin typeface="微软雅黑" pitchFamily="34" charset="-122"/>
                <a:ea typeface="微软雅黑" pitchFamily="34" charset="-122"/>
              </a:rPr>
              <a:t>&lt;frameset&gt; </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&lt;strike&gt;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&lt;tt&gt;</a:t>
            </a:r>
            <a:r>
              <a:rPr lang="zh-CN" altLang="en-US" sz="1400" dirty="0" smtClean="0">
                <a:solidFill>
                  <a:schemeClr val="tx1">
                    <a:lumMod val="75000"/>
                    <a:lumOff val="25000"/>
                  </a:schemeClr>
                </a:solidFill>
                <a:latin typeface="微软雅黑" pitchFamily="34" charset="-122"/>
                <a:ea typeface="微软雅黑" pitchFamily="34" charset="-122"/>
              </a:rPr>
              <a:t>、</a:t>
            </a:r>
            <a:r>
              <a:rPr lang="en-US" altLang="zh-CN" sz="1400" dirty="0" smtClean="0">
                <a:solidFill>
                  <a:schemeClr val="tx1">
                    <a:lumMod val="75000"/>
                    <a:lumOff val="25000"/>
                  </a:schemeClr>
                </a:solidFill>
                <a:latin typeface="微软雅黑" pitchFamily="34" charset="-122"/>
                <a:ea typeface="微软雅黑" pitchFamily="34" charset="-122"/>
              </a:rPr>
              <a:t>&lt;u&gt;</a:t>
            </a:r>
            <a:r>
              <a:rPr lang="zh-CN" altLang="en-US" sz="1400" dirty="0" smtClean="0">
                <a:solidFill>
                  <a:schemeClr val="tx1">
                    <a:lumMod val="75000"/>
                    <a:lumOff val="25000"/>
                  </a:schemeClr>
                </a:solidFill>
                <a:latin typeface="微软雅黑" pitchFamily="34" charset="-122"/>
                <a:ea typeface="微软雅黑" pitchFamily="34" charset="-122"/>
              </a:rPr>
              <a:t>和</a:t>
            </a:r>
            <a:r>
              <a:rPr lang="en-US" altLang="zh-CN" sz="1400" dirty="0" smtClean="0">
                <a:solidFill>
                  <a:schemeClr val="tx1">
                    <a:lumMod val="75000"/>
                    <a:lumOff val="25000"/>
                  </a:schemeClr>
                </a:solidFill>
                <a:latin typeface="微软雅黑" pitchFamily="34" charset="-122"/>
                <a:ea typeface="微软雅黑" pitchFamily="34" charset="-122"/>
              </a:rPr>
              <a:t>&lt;xmp&gt;</a:t>
            </a:r>
            <a:r>
              <a:rPr lang="zh-CN" altLang="en-US" sz="1400" dirty="0" smtClean="0">
                <a:solidFill>
                  <a:schemeClr val="tx1">
                    <a:lumMod val="75000"/>
                    <a:lumOff val="25000"/>
                  </a:schemeClr>
                </a:solidFill>
                <a:latin typeface="微软雅黑" pitchFamily="34" charset="-122"/>
                <a:ea typeface="微软雅黑" pitchFamily="34" charset="-122"/>
              </a:rPr>
              <a:t>。</a:t>
            </a:r>
            <a:endParaRPr lang="en-US" altLang="zh-CN" sz="1400" dirty="0" smtClean="0">
              <a:solidFill>
                <a:schemeClr val="tx1">
                  <a:lumMod val="75000"/>
                  <a:lumOff val="25000"/>
                </a:schemeClr>
              </a:solidFill>
              <a:latin typeface="微软雅黑" pitchFamily="34" charset="-122"/>
              <a:ea typeface="微软雅黑" pitchFamily="34" charset="-122"/>
            </a:endParaRPr>
          </a:p>
          <a:p>
            <a:endParaRPr lang="zh-CN" altLang="en-US"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53248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500"/>
                                        <p:tgtEl>
                                          <p:spTgt spid="5">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left)">
                                      <p:cBhvr>
                                        <p:cTn id="27" dur="500"/>
                                        <p:tgtEl>
                                          <p:spTgt spid="6">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left)">
                                      <p:cBhvr>
                                        <p:cTn id="31" dur="500"/>
                                        <p:tgtEl>
                                          <p:spTgt spid="6">
                                            <p:txEl>
                                              <p:pRg st="1" end="1"/>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wipe(left)">
                                      <p:cBhvr>
                                        <p:cTn id="35" dur="500"/>
                                        <p:tgtEl>
                                          <p:spTgt spid="6">
                                            <p:txEl>
                                              <p:pRg st="2" end="2"/>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left)">
                                      <p:cBhvr>
                                        <p:cTn id="39" dur="500"/>
                                        <p:tgtEl>
                                          <p:spTgt spid="6">
                                            <p:txEl>
                                              <p:pRg st="3" end="3"/>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wipe(left)">
                                      <p:cBhvr>
                                        <p:cTn id="43" dur="500"/>
                                        <p:tgtEl>
                                          <p:spTgt spid="6">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p:tgtEl>
                                          <p:spTgt spid="7"/>
                                        </p:tgtEl>
                                        <p:attrNameLst>
                                          <p:attrName>ppt_y</p:attrName>
                                        </p:attrNameLst>
                                      </p:cBhvr>
                                      <p:tavLst>
                                        <p:tav tm="0">
                                          <p:val>
                                            <p:strVal val="#ppt_y+#ppt_h*1.125000"/>
                                          </p:val>
                                        </p:tav>
                                        <p:tav tm="100000">
                                          <p:val>
                                            <p:strVal val="#ppt_y"/>
                                          </p:val>
                                        </p:tav>
                                      </p:tavLst>
                                    </p:anim>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7" name="Picture 19" descr="C:\Users\shentianyang\Desktop\res\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109" y="1628800"/>
            <a:ext cx="6772275"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11760" y="6309320"/>
            <a:ext cx="4793300" cy="276999"/>
          </a:xfrm>
          <a:prstGeom prst="rect">
            <a:avLst/>
          </a:prstGeom>
          <a:noFill/>
        </p:spPr>
        <p:txBody>
          <a:bodyPr wrap="none" rtlCol="0">
            <a:spAutoFit/>
          </a:bodyPr>
          <a:lstStyle/>
          <a:p>
            <a:r>
              <a:rPr lang="en-US" altLang="zh-CN" sz="1200" dirty="0" smtClean="0">
                <a:solidFill>
                  <a:schemeClr val="bg1">
                    <a:lumMod val="50000"/>
                  </a:schemeClr>
                </a:solidFill>
                <a:latin typeface="Arial" pitchFamily="34" charset="0"/>
                <a:cs typeface="Arial" pitchFamily="34" charset="0"/>
                <a:hlinkClick r:id="rId3"/>
              </a:rPr>
              <a:t>http://devfiles.myopera.com/articles/4582/html5-forms-example.html</a:t>
            </a:r>
            <a:endParaRPr lang="zh-CN" altLang="en-US" sz="1200" dirty="0">
              <a:solidFill>
                <a:schemeClr val="bg1">
                  <a:lumMod val="50000"/>
                </a:schemeClr>
              </a:solidFill>
              <a:latin typeface="Arial" pitchFamily="34" charset="0"/>
              <a:cs typeface="Arial" pitchFamily="34" charset="0"/>
            </a:endParaRPr>
          </a:p>
        </p:txBody>
      </p:sp>
      <p:sp>
        <p:nvSpPr>
          <p:cNvPr id="9" name="矩形 8"/>
          <p:cNvSpPr/>
          <p:nvPr/>
        </p:nvSpPr>
        <p:spPr>
          <a:xfrm>
            <a:off x="0" y="0"/>
            <a:ext cx="9143999"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3160142" y="4374000"/>
            <a:ext cx="5681804" cy="1188754"/>
            <a:chOff x="3131840" y="4387270"/>
            <a:chExt cx="5681804" cy="1188754"/>
          </a:xfrm>
        </p:grpSpPr>
        <p:sp>
          <p:nvSpPr>
            <p:cNvPr id="40" name="TextBox 39"/>
            <p:cNvSpPr txBox="1"/>
            <p:nvPr/>
          </p:nvSpPr>
          <p:spPr>
            <a:xfrm>
              <a:off x="5188934" y="4387270"/>
              <a:ext cx="3624710" cy="738664"/>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拾色器</a:t>
              </a:r>
              <a:endParaRPr lang="en-US" altLang="zh-CN" dirty="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&lt;input type="color" value="#ed1c24"&gt;</a:t>
              </a:r>
              <a:endParaRPr lang="zh-CN" altLang="en-US" sz="1200" dirty="0">
                <a:solidFill>
                  <a:schemeClr val="bg1"/>
                </a:solidFill>
                <a:latin typeface="Courier New" pitchFamily="49" charset="0"/>
                <a:ea typeface="微软雅黑" pitchFamily="34" charset="-122"/>
                <a:cs typeface="Courier New" pitchFamily="49" charset="0"/>
              </a:endParaRPr>
            </a:p>
          </p:txBody>
        </p:sp>
        <p:pic>
          <p:nvPicPr>
            <p:cNvPr id="718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4404449"/>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组合 16"/>
          <p:cNvGrpSpPr/>
          <p:nvPr/>
        </p:nvGrpSpPr>
        <p:grpSpPr>
          <a:xfrm>
            <a:off x="3157488" y="3822419"/>
            <a:ext cx="5254883" cy="2314600"/>
            <a:chOff x="3176063" y="3813875"/>
            <a:chExt cx="5254883" cy="2314600"/>
          </a:xfrm>
        </p:grpSpPr>
        <p:sp>
          <p:nvSpPr>
            <p:cNvPr id="27" name="TextBox 26"/>
            <p:cNvSpPr txBox="1"/>
            <p:nvPr/>
          </p:nvSpPr>
          <p:spPr>
            <a:xfrm>
              <a:off x="4713262" y="3813875"/>
              <a:ext cx="3717684" cy="1292662"/>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日期</a:t>
              </a:r>
              <a:r>
                <a:rPr lang="zh-CN" altLang="en-US" dirty="0" smtClean="0">
                  <a:solidFill>
                    <a:schemeClr val="bg1"/>
                  </a:solidFill>
                  <a:latin typeface="微软雅黑" pitchFamily="34" charset="-122"/>
                  <a:ea typeface="微软雅黑" pitchFamily="34" charset="-122"/>
                </a:rPr>
                <a:t>字段</a:t>
              </a:r>
              <a:endParaRPr lang="en-US" altLang="zh-CN" dirty="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&lt;input type="date" min="2010-12-16" /&gt;</a:t>
              </a:r>
            </a:p>
            <a:p>
              <a:endParaRPr lang="en-US" altLang="zh-CN" sz="1200" dirty="0" smtClean="0">
                <a:solidFill>
                  <a:schemeClr val="bg1"/>
                </a:solidFill>
                <a:latin typeface="Courier New" pitchFamily="49" charset="0"/>
                <a:ea typeface="微软雅黑" pitchFamily="34" charset="-122"/>
                <a:cs typeface="Courier New" pitchFamily="49" charset="0"/>
              </a:endParaRPr>
            </a:p>
            <a:p>
              <a:r>
                <a:rPr lang="zh-CN" altLang="en-US" sz="1200" dirty="0" smtClean="0">
                  <a:solidFill>
                    <a:schemeClr val="bg1"/>
                  </a:solidFill>
                  <a:latin typeface="Courier New" pitchFamily="49" charset="0"/>
                  <a:ea typeface="微软雅黑" pitchFamily="34" charset="-122"/>
                  <a:cs typeface="Courier New" pitchFamily="49" charset="0"/>
                </a:rPr>
                <a:t>时间字段</a:t>
              </a:r>
              <a:r>
                <a:rPr lang="en-US" altLang="zh-CN" sz="1200" dirty="0" smtClean="0">
                  <a:solidFill>
                    <a:schemeClr val="bg1"/>
                  </a:solidFill>
                  <a:latin typeface="Courier New" pitchFamily="49" charset="0"/>
                  <a:ea typeface="微软雅黑" pitchFamily="34" charset="-122"/>
                  <a:cs typeface="Courier New" pitchFamily="49" charset="0"/>
                </a:rPr>
                <a:t> </a:t>
              </a:r>
            </a:p>
            <a:p>
              <a:r>
                <a:rPr lang="en-US" altLang="zh-CN" sz="1200" dirty="0" smtClean="0">
                  <a:solidFill>
                    <a:schemeClr val="bg1"/>
                  </a:solidFill>
                  <a:latin typeface="Courier New" pitchFamily="49" charset="0"/>
                  <a:ea typeface="微软雅黑" pitchFamily="34" charset="-122"/>
                  <a:cs typeface="Courier New" pitchFamily="49" charset="0"/>
                </a:rPr>
                <a:t>&lt;input type="time" step="1800" /&gt;</a:t>
              </a:r>
              <a:endParaRPr lang="zh-CN" altLang="en-US" sz="1200" dirty="0">
                <a:solidFill>
                  <a:schemeClr val="bg1"/>
                </a:solidFill>
                <a:latin typeface="Courier New" pitchFamily="49" charset="0"/>
                <a:ea typeface="微软雅黑" pitchFamily="34" charset="-122"/>
                <a:cs typeface="Courier New" pitchFamily="49" charset="0"/>
              </a:endParaRPr>
            </a:p>
          </p:txBody>
        </p:sp>
        <p:pic>
          <p:nvPicPr>
            <p:cNvPr id="71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063" y="3852000"/>
              <a:ext cx="15049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组合 14"/>
          <p:cNvGrpSpPr/>
          <p:nvPr/>
        </p:nvGrpSpPr>
        <p:grpSpPr>
          <a:xfrm>
            <a:off x="3157488" y="3246355"/>
            <a:ext cx="6239048" cy="1292662"/>
            <a:chOff x="3059832" y="3284984"/>
            <a:chExt cx="6239048" cy="1292662"/>
          </a:xfrm>
        </p:grpSpPr>
        <p:sp>
          <p:nvSpPr>
            <p:cNvPr id="32" name="TextBox 31"/>
            <p:cNvSpPr txBox="1"/>
            <p:nvPr/>
          </p:nvSpPr>
          <p:spPr>
            <a:xfrm>
              <a:off x="4651454" y="3284984"/>
              <a:ext cx="4647426" cy="1292662"/>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数字字段</a:t>
              </a:r>
              <a:endParaRPr lang="en-US" altLang="zh-CN" dirty="0">
                <a:solidFill>
                  <a:schemeClr val="bg1"/>
                </a:solidFill>
                <a:latin typeface="微软雅黑" pitchFamily="34" charset="-122"/>
                <a:ea typeface="微软雅黑" pitchFamily="34" charset="-122"/>
              </a:endParaRPr>
            </a:p>
            <a:p>
              <a:endParaRPr lang="en-US" altLang="zh-CN" sz="1200" dirty="0" smtClean="0">
                <a:solidFill>
                  <a:schemeClr val="bg1"/>
                </a:solidFill>
                <a:latin typeface="微软雅黑" pitchFamily="34" charset="-122"/>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&lt;input type="number" min="1" max="10" value="1"&gt;</a:t>
              </a:r>
            </a:p>
            <a:p>
              <a:endParaRPr lang="en-US" altLang="zh-CN" sz="1200" dirty="0" smtClean="0">
                <a:solidFill>
                  <a:schemeClr val="bg1"/>
                </a:solidFill>
                <a:latin typeface="Courier New" pitchFamily="49" charset="0"/>
                <a:ea typeface="微软雅黑" pitchFamily="34" charset="-122"/>
                <a:cs typeface="Courier New" pitchFamily="49" charset="0"/>
              </a:endParaRPr>
            </a:p>
            <a:p>
              <a:r>
                <a:rPr lang="zh-CN" altLang="en-US" sz="1200" dirty="0" smtClean="0">
                  <a:solidFill>
                    <a:schemeClr val="bg1"/>
                  </a:solidFill>
                  <a:latin typeface="Courier New" pitchFamily="49" charset="0"/>
                  <a:ea typeface="微软雅黑" pitchFamily="34" charset="-122"/>
                  <a:cs typeface="Courier New" pitchFamily="49" charset="0"/>
                </a:rPr>
                <a:t>滑动组件</a:t>
              </a:r>
              <a:endParaRPr lang="en-US" altLang="zh-CN" sz="1200" dirty="0" smtClean="0">
                <a:solidFill>
                  <a:schemeClr val="bg1"/>
                </a:solidFill>
                <a:latin typeface="Courier New" pitchFamily="49" charset="0"/>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&lt;input type="range" min="1" max="10" value="1"&gt;</a:t>
              </a:r>
              <a:endParaRPr lang="zh-CN" altLang="en-US" sz="1200" dirty="0">
                <a:solidFill>
                  <a:schemeClr val="bg1"/>
                </a:solidFill>
                <a:latin typeface="Courier New" pitchFamily="49" charset="0"/>
                <a:ea typeface="微软雅黑" pitchFamily="34" charset="-122"/>
                <a:cs typeface="Courier New" pitchFamily="49" charset="0"/>
              </a:endParaRPr>
            </a:p>
          </p:txBody>
        </p:sp>
        <p:pic>
          <p:nvPicPr>
            <p:cNvPr id="718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337173"/>
              <a:ext cx="15906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组合 13"/>
          <p:cNvGrpSpPr/>
          <p:nvPr/>
        </p:nvGrpSpPr>
        <p:grpSpPr>
          <a:xfrm>
            <a:off x="3160142" y="2701369"/>
            <a:ext cx="4168400" cy="1015663"/>
            <a:chOff x="3096000" y="2718607"/>
            <a:chExt cx="4168400" cy="1015663"/>
          </a:xfrm>
        </p:grpSpPr>
        <p:pic>
          <p:nvPicPr>
            <p:cNvPr id="718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6000" y="2735982"/>
              <a:ext cx="18669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034302" y="2718607"/>
              <a:ext cx="2230098" cy="1015663"/>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类型匹配</a:t>
              </a:r>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&lt;input type="email" /&gt;</a:t>
              </a:r>
            </a:p>
            <a:p>
              <a:r>
                <a:rPr lang="en-US" altLang="zh-CN" sz="1200" dirty="0" smtClean="0">
                  <a:solidFill>
                    <a:schemeClr val="bg1"/>
                  </a:solidFill>
                  <a:latin typeface="Courier New" pitchFamily="49" charset="0"/>
                  <a:ea typeface="微软雅黑" pitchFamily="34" charset="-122"/>
                  <a:cs typeface="Courier New" pitchFamily="49" charset="0"/>
                </a:rPr>
                <a:t>&lt;input type="</a:t>
              </a:r>
              <a:r>
                <a:rPr lang="en-US" altLang="zh-CN" sz="1200" dirty="0" err="1" smtClean="0">
                  <a:solidFill>
                    <a:schemeClr val="bg1"/>
                  </a:solidFill>
                  <a:latin typeface="Courier New" pitchFamily="49" charset="0"/>
                  <a:ea typeface="微软雅黑" pitchFamily="34" charset="-122"/>
                  <a:cs typeface="Courier New" pitchFamily="49" charset="0"/>
                </a:rPr>
                <a:t>url</a:t>
              </a:r>
              <a:r>
                <a:rPr lang="en-US" altLang="zh-CN" sz="1200" dirty="0" smtClean="0">
                  <a:solidFill>
                    <a:schemeClr val="bg1"/>
                  </a:solidFill>
                  <a:latin typeface="Courier New" pitchFamily="49" charset="0"/>
                  <a:ea typeface="微软雅黑" pitchFamily="34" charset="-122"/>
                  <a:cs typeface="Courier New" pitchFamily="49" charset="0"/>
                </a:rPr>
                <a:t>" /&gt;</a:t>
              </a:r>
              <a:endParaRPr lang="zh-CN" altLang="en-US" sz="1200" dirty="0" smtClean="0">
                <a:solidFill>
                  <a:schemeClr val="bg1"/>
                </a:solidFill>
                <a:latin typeface="Courier New" pitchFamily="49" charset="0"/>
                <a:ea typeface="微软雅黑" pitchFamily="34" charset="-122"/>
                <a:cs typeface="Courier New" pitchFamily="49" charset="0"/>
              </a:endParaRPr>
            </a:p>
          </p:txBody>
        </p:sp>
      </p:grpSp>
      <p:sp>
        <p:nvSpPr>
          <p:cNvPr id="44" name="TextBox 43"/>
          <p:cNvSpPr txBox="1"/>
          <p:nvPr/>
        </p:nvSpPr>
        <p:spPr>
          <a:xfrm>
            <a:off x="2387748" y="1782396"/>
            <a:ext cx="4368504" cy="3293209"/>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除了这些，还有</a:t>
            </a:r>
            <a:r>
              <a:rPr lang="en-US" altLang="zh-CN" dirty="0" smtClean="0">
                <a:solidFill>
                  <a:schemeClr val="bg1"/>
                </a:solidFill>
                <a:latin typeface="微软雅黑" pitchFamily="34" charset="-122"/>
                <a:ea typeface="微软雅黑" pitchFamily="34" charset="-122"/>
              </a:rPr>
              <a:t>…</a:t>
            </a:r>
          </a:p>
          <a:p>
            <a:endParaRPr lang="en-US" altLang="zh-CN" dirty="0" smtClean="0">
              <a:solidFill>
                <a:schemeClr val="bg1"/>
              </a:solidFill>
              <a:latin typeface="微软雅黑" pitchFamily="34" charset="-122"/>
              <a:ea typeface="微软雅黑" pitchFamily="34" charset="-122"/>
            </a:endParaRPr>
          </a:p>
          <a:p>
            <a:r>
              <a:rPr lang="zh-CN" altLang="en-US" sz="1600" dirty="0" smtClean="0">
                <a:solidFill>
                  <a:schemeClr val="bg1"/>
                </a:solidFill>
                <a:latin typeface="微软雅黑" pitchFamily="34" charset="-122"/>
                <a:ea typeface="微软雅黑" pitchFamily="34" charset="-122"/>
              </a:rPr>
              <a:t>搜索</a:t>
            </a:r>
            <a:endParaRPr lang="en-US" altLang="zh-CN" sz="1600"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&lt;input type="search" /&gt;</a:t>
            </a:r>
          </a:p>
          <a:p>
            <a:endParaRPr lang="en-US" altLang="zh-CN" sz="1200" dirty="0">
              <a:solidFill>
                <a:schemeClr val="bg1"/>
              </a:solidFill>
              <a:latin typeface="Courier New" pitchFamily="49" charset="0"/>
              <a:ea typeface="微软雅黑" pitchFamily="34" charset="-122"/>
              <a:cs typeface="Courier New" pitchFamily="49" charset="0"/>
            </a:endParaRPr>
          </a:p>
          <a:p>
            <a:r>
              <a:rPr lang="zh-CN" altLang="en-US" sz="1600" dirty="0" smtClean="0">
                <a:solidFill>
                  <a:schemeClr val="bg1"/>
                </a:solidFill>
                <a:latin typeface="微软雅黑" pitchFamily="34" charset="-122"/>
                <a:ea typeface="微软雅黑" pitchFamily="34" charset="-122"/>
              </a:rPr>
              <a:t>进度条</a:t>
            </a:r>
            <a:endParaRPr lang="en-US" altLang="zh-CN" sz="1600"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&lt;progress value="25" max="100"&gt;25%&lt;/progress&gt;</a:t>
            </a:r>
          </a:p>
          <a:p>
            <a:endParaRPr lang="en-US" altLang="zh-CN" sz="1200" dirty="0">
              <a:solidFill>
                <a:schemeClr val="bg1"/>
              </a:solidFill>
              <a:latin typeface="Courier New" pitchFamily="49" charset="0"/>
              <a:ea typeface="微软雅黑" pitchFamily="34" charset="-122"/>
              <a:cs typeface="Courier New" pitchFamily="49" charset="0"/>
            </a:endParaRPr>
          </a:p>
          <a:p>
            <a:r>
              <a:rPr lang="zh-CN" altLang="en-US" sz="1600" dirty="0" smtClean="0">
                <a:solidFill>
                  <a:schemeClr val="bg1"/>
                </a:solidFill>
                <a:latin typeface="Courier New" pitchFamily="49" charset="0"/>
                <a:ea typeface="微软雅黑" pitchFamily="34" charset="-122"/>
                <a:cs typeface="Courier New" pitchFamily="49" charset="0"/>
              </a:rPr>
              <a:t>密钥</a:t>
            </a:r>
            <a:endParaRPr lang="en-US" altLang="zh-CN" sz="1600" dirty="0" smtClean="0">
              <a:solidFill>
                <a:schemeClr val="bg1"/>
              </a:solidFill>
              <a:latin typeface="Courier New" pitchFamily="49" charset="0"/>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&lt;keygen name="abcdefg"&gt;</a:t>
            </a:r>
          </a:p>
          <a:p>
            <a:endParaRPr lang="en-US" altLang="zh-CN" sz="1200" dirty="0">
              <a:solidFill>
                <a:schemeClr val="bg1"/>
              </a:solidFill>
              <a:latin typeface="Courier New" pitchFamily="49" charset="0"/>
              <a:ea typeface="微软雅黑" pitchFamily="34" charset="-122"/>
              <a:cs typeface="Courier New" pitchFamily="49" charset="0"/>
            </a:endParaRPr>
          </a:p>
          <a:p>
            <a:r>
              <a:rPr lang="zh-CN" altLang="en-US" sz="1600" dirty="0">
                <a:solidFill>
                  <a:schemeClr val="bg1"/>
                </a:solidFill>
                <a:latin typeface="Courier New" pitchFamily="49" charset="0"/>
                <a:ea typeface="微软雅黑" pitchFamily="34" charset="-122"/>
                <a:cs typeface="Courier New" pitchFamily="49" charset="0"/>
              </a:rPr>
              <a:t>输出</a:t>
            </a:r>
            <a:endParaRPr lang="en-US" altLang="zh-CN" sz="1600" dirty="0" smtClean="0">
              <a:solidFill>
                <a:schemeClr val="bg1"/>
              </a:solidFill>
              <a:latin typeface="Courier New" pitchFamily="49" charset="0"/>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10 + 5 = &lt;output name="sum"&gt;&lt;/output&gt;</a:t>
            </a:r>
          </a:p>
          <a:p>
            <a:endParaRPr lang="en-US" altLang="zh-CN" sz="1200" dirty="0">
              <a:solidFill>
                <a:schemeClr val="bg1"/>
              </a:solidFill>
              <a:latin typeface="Courier New" pitchFamily="49" charset="0"/>
              <a:ea typeface="微软雅黑" pitchFamily="34" charset="-122"/>
              <a:cs typeface="Courier New" pitchFamily="49" charset="0"/>
            </a:endParaRPr>
          </a:p>
          <a:p>
            <a:r>
              <a:rPr lang="en-US" altLang="zh-CN" sz="1200" dirty="0" smtClean="0">
                <a:solidFill>
                  <a:schemeClr val="bg1"/>
                </a:solidFill>
                <a:latin typeface="Courier New" pitchFamily="49" charset="0"/>
                <a:ea typeface="微软雅黑" pitchFamily="34" charset="-122"/>
                <a:cs typeface="Courier New" pitchFamily="49" charset="0"/>
              </a:rPr>
              <a:t>And so on…</a:t>
            </a:r>
          </a:p>
        </p:txBody>
      </p:sp>
      <p:grpSp>
        <p:nvGrpSpPr>
          <p:cNvPr id="13" name="组合 12"/>
          <p:cNvGrpSpPr/>
          <p:nvPr/>
        </p:nvGrpSpPr>
        <p:grpSpPr>
          <a:xfrm>
            <a:off x="3163664" y="2395068"/>
            <a:ext cx="5745439" cy="830997"/>
            <a:chOff x="3096000" y="2420888"/>
            <a:chExt cx="5745439" cy="830997"/>
          </a:xfrm>
        </p:grpSpPr>
        <p:sp>
          <p:nvSpPr>
            <p:cNvPr id="24" name="TextBox 23"/>
            <p:cNvSpPr txBox="1"/>
            <p:nvPr/>
          </p:nvSpPr>
          <p:spPr>
            <a:xfrm>
              <a:off x="5030780" y="2420888"/>
              <a:ext cx="3810659" cy="830997"/>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正则匹配</a:t>
              </a:r>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&lt;input type="text" pattern="[0-9]{10}"&gt;</a:t>
              </a:r>
              <a:endParaRPr lang="zh-CN" altLang="en-US" sz="1200" dirty="0">
                <a:solidFill>
                  <a:schemeClr val="bg1"/>
                </a:solidFill>
                <a:latin typeface="Courier New" pitchFamily="49" charset="0"/>
                <a:ea typeface="微软雅黑" pitchFamily="34" charset="-122"/>
                <a:cs typeface="Courier New" pitchFamily="49" charset="0"/>
              </a:endParaRPr>
            </a:p>
          </p:txBody>
        </p:sp>
        <p:pic>
          <p:nvPicPr>
            <p:cNvPr id="718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00" y="2461353"/>
              <a:ext cx="1876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3143594" y="2060848"/>
            <a:ext cx="4966299" cy="830997"/>
            <a:chOff x="3096791" y="2093947"/>
            <a:chExt cx="4966299" cy="830997"/>
          </a:xfrm>
        </p:grpSpPr>
        <p:sp>
          <p:nvSpPr>
            <p:cNvPr id="22" name="TextBox 21"/>
            <p:cNvSpPr txBox="1"/>
            <p:nvPr/>
          </p:nvSpPr>
          <p:spPr>
            <a:xfrm>
              <a:off x="5089199" y="2093947"/>
              <a:ext cx="2973891" cy="830997"/>
            </a:xfrm>
            <a:prstGeom prst="rect">
              <a:avLst/>
            </a:prstGeom>
            <a:noFill/>
          </p:spPr>
          <p:txBody>
            <a:bodyPr wrap="none" rtlCol="0">
              <a:spAutoFit/>
            </a:bodyPr>
            <a:lstStyle/>
            <a:p>
              <a:r>
                <a:rPr lang="zh-CN" altLang="en-US" dirty="0">
                  <a:solidFill>
                    <a:schemeClr val="bg1"/>
                  </a:solidFill>
                  <a:latin typeface="微软雅黑" pitchFamily="34" charset="-122"/>
                  <a:ea typeface="微软雅黑" pitchFamily="34" charset="-122"/>
                </a:rPr>
                <a:t>必填字段</a:t>
              </a:r>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&lt;input type="text" required /&gt;</a:t>
              </a:r>
              <a:endParaRPr lang="zh-CN" altLang="en-US" sz="1200" dirty="0">
                <a:solidFill>
                  <a:schemeClr val="bg1"/>
                </a:solidFill>
                <a:latin typeface="Courier New" pitchFamily="49" charset="0"/>
                <a:ea typeface="微软雅黑" pitchFamily="34" charset="-122"/>
                <a:cs typeface="Courier New" pitchFamily="49" charset="0"/>
              </a:endParaRPr>
            </a:p>
          </p:txBody>
        </p:sp>
        <p:pic>
          <p:nvPicPr>
            <p:cNvPr id="7188"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6791" y="2171307"/>
              <a:ext cx="19145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3137471" y="1832425"/>
            <a:ext cx="6099393" cy="1754326"/>
            <a:chOff x="3059832" y="1841445"/>
            <a:chExt cx="6099393" cy="1754326"/>
          </a:xfrm>
        </p:grpSpPr>
        <p:pic>
          <p:nvPicPr>
            <p:cNvPr id="717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9832" y="1844824"/>
              <a:ext cx="191452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076056" y="1841445"/>
              <a:ext cx="4083169" cy="1754326"/>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选项列表</a:t>
              </a:r>
              <a:endParaRPr lang="en-US" altLang="zh-CN" dirty="0" smtClean="0">
                <a:solidFill>
                  <a:schemeClr val="bg1"/>
                </a:solidFill>
                <a:latin typeface="微软雅黑" pitchFamily="34" charset="-122"/>
                <a:ea typeface="微软雅黑" pitchFamily="34" charset="-122"/>
              </a:endParaRPr>
            </a:p>
            <a:p>
              <a:endParaRPr lang="en-US" altLang="zh-CN" dirty="0" smtClean="0">
                <a:solidFill>
                  <a:schemeClr val="bg1"/>
                </a:solidFill>
                <a:latin typeface="微软雅黑" pitchFamily="34" charset="-122"/>
                <a:ea typeface="微软雅黑" pitchFamily="34" charset="-122"/>
              </a:endParaRPr>
            </a:p>
            <a:p>
              <a:r>
                <a:rPr lang="en-US" altLang="zh-CN" sz="1200" dirty="0" smtClean="0">
                  <a:solidFill>
                    <a:schemeClr val="bg1"/>
                  </a:solidFill>
                  <a:latin typeface="Courier New" pitchFamily="49" charset="0"/>
                  <a:ea typeface="微软雅黑" pitchFamily="34" charset="-122"/>
                  <a:cs typeface="Courier New" pitchFamily="49" charset="0"/>
                </a:rPr>
                <a:t>&lt;input type="text" list="mydata"&gt;</a:t>
              </a:r>
            </a:p>
            <a:p>
              <a:r>
                <a:rPr lang="en-US" altLang="zh-CN" sz="1200" dirty="0" smtClean="0">
                  <a:solidFill>
                    <a:schemeClr val="bg1"/>
                  </a:solidFill>
                  <a:latin typeface="Courier New" pitchFamily="49" charset="0"/>
                  <a:ea typeface="微软雅黑" pitchFamily="34" charset="-122"/>
                  <a:cs typeface="Courier New" pitchFamily="49" charset="0"/>
                </a:rPr>
                <a:t>&lt;datalist id="mydata"&gt;</a:t>
              </a:r>
            </a:p>
            <a:p>
              <a:r>
                <a:rPr lang="en-US" altLang="zh-CN" sz="1200" dirty="0" smtClean="0">
                  <a:solidFill>
                    <a:schemeClr val="bg1"/>
                  </a:solidFill>
                  <a:latin typeface="Courier New" pitchFamily="49" charset="0"/>
                  <a:ea typeface="微软雅黑" pitchFamily="34" charset="-122"/>
                  <a:cs typeface="Courier New" pitchFamily="49" charset="0"/>
                </a:rPr>
                <a:t>    &lt;option label="Mr" value="Mister"&gt;</a:t>
              </a:r>
            </a:p>
            <a:p>
              <a:r>
                <a:rPr lang="en-US" altLang="zh-CN" sz="1200" dirty="0" smtClean="0">
                  <a:solidFill>
                    <a:schemeClr val="bg1"/>
                  </a:solidFill>
                  <a:latin typeface="Courier New" pitchFamily="49" charset="0"/>
                  <a:ea typeface="微软雅黑" pitchFamily="34" charset="-122"/>
                  <a:cs typeface="Courier New" pitchFamily="49" charset="0"/>
                </a:rPr>
                <a:t>    &lt;option label="Mrs" value="Mistress"&gt;</a:t>
              </a:r>
            </a:p>
            <a:p>
              <a:r>
                <a:rPr lang="en-US" altLang="zh-CN" sz="1200" dirty="0" smtClean="0">
                  <a:solidFill>
                    <a:schemeClr val="bg1"/>
                  </a:solidFill>
                  <a:latin typeface="Courier New" pitchFamily="49" charset="0"/>
                  <a:ea typeface="微软雅黑" pitchFamily="34" charset="-122"/>
                  <a:cs typeface="Courier New" pitchFamily="49" charset="0"/>
                </a:rPr>
                <a:t>    &lt;option label="Ms" value="Miss"&gt;</a:t>
              </a:r>
            </a:p>
            <a:p>
              <a:r>
                <a:rPr lang="en-US" altLang="zh-CN" sz="1200" dirty="0" smtClean="0">
                  <a:solidFill>
                    <a:schemeClr val="bg1"/>
                  </a:solidFill>
                  <a:latin typeface="Courier New" pitchFamily="49" charset="0"/>
                  <a:ea typeface="微软雅黑" pitchFamily="34" charset="-122"/>
                  <a:cs typeface="Courier New" pitchFamily="49" charset="0"/>
                </a:rPr>
                <a:t>&lt;/datalist&gt;</a:t>
              </a:r>
              <a:endParaRPr lang="zh-CN" altLang="en-US" sz="1200" dirty="0">
                <a:solidFill>
                  <a:schemeClr val="bg1"/>
                </a:solidFill>
                <a:latin typeface="Courier New" pitchFamily="49" charset="0"/>
                <a:ea typeface="微软雅黑" pitchFamily="34" charset="-122"/>
                <a:cs typeface="Courier New" pitchFamily="49" charset="0"/>
              </a:endParaRPr>
            </a:p>
          </p:txBody>
        </p:sp>
      </p:grpSp>
      <p:sp>
        <p:nvSpPr>
          <p:cNvPr id="2" name="标题 1"/>
          <p:cNvSpPr>
            <a:spLocks noGrp="1"/>
          </p:cNvSpPr>
          <p:nvPr>
            <p:ph type="title"/>
          </p:nvPr>
        </p:nvSpPr>
        <p:spPr/>
        <p:txBody>
          <a:bodyPr/>
          <a:lstStyle/>
          <a:p>
            <a:r>
              <a:rPr lang="zh-CN" altLang="en-US" dirty="0" smtClean="0"/>
              <a:t>增强的表单控件</a:t>
            </a:r>
            <a:endParaRPr lang="zh-CN" altLang="en-US" dirty="0"/>
          </a:p>
        </p:txBody>
      </p:sp>
    </p:spTree>
    <p:extLst>
      <p:ext uri="{BB962C8B-B14F-4D97-AF65-F5344CB8AC3E}">
        <p14:creationId xmlns:p14="http://schemas.microsoft.com/office/powerpoint/2010/main" val="868318881"/>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4">
                                            <p:txEl>
                                              <p:pRg st="2" end="2"/>
                                            </p:txEl>
                                          </p:spTgt>
                                        </p:tgtEl>
                                        <p:attrNameLst>
                                          <p:attrName>style.visibility</p:attrName>
                                        </p:attrNameLst>
                                      </p:cBhvr>
                                      <p:to>
                                        <p:strVal val="visible"/>
                                      </p:to>
                                    </p:set>
                                    <p:animEffect transition="in" filter="fade">
                                      <p:cBhvr>
                                        <p:cTn id="70" dur="1000"/>
                                        <p:tgtEl>
                                          <p:spTgt spid="44">
                                            <p:txEl>
                                              <p:pRg st="2" end="2"/>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xEl>
                                              <p:pRg st="3" end="3"/>
                                            </p:txEl>
                                          </p:spTgt>
                                        </p:tgtEl>
                                        <p:attrNameLst>
                                          <p:attrName>style.visibility</p:attrName>
                                        </p:attrNameLst>
                                      </p:cBhvr>
                                      <p:to>
                                        <p:strVal val="visible"/>
                                      </p:to>
                                    </p:set>
                                    <p:animEffect transition="in" filter="fade">
                                      <p:cBhvr>
                                        <p:cTn id="73" dur="1000"/>
                                        <p:tgtEl>
                                          <p:spTgt spid="44">
                                            <p:txEl>
                                              <p:pRg st="3" end="3"/>
                                            </p:txEl>
                                          </p:spTgt>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xEl>
                                              <p:pRg st="5" end="5"/>
                                            </p:txEl>
                                          </p:spTgt>
                                        </p:tgtEl>
                                        <p:attrNameLst>
                                          <p:attrName>style.visibility</p:attrName>
                                        </p:attrNameLst>
                                      </p:cBhvr>
                                      <p:to>
                                        <p:strVal val="visible"/>
                                      </p:to>
                                    </p:set>
                                    <p:animEffect transition="in" filter="fade">
                                      <p:cBhvr>
                                        <p:cTn id="77" dur="1000"/>
                                        <p:tgtEl>
                                          <p:spTgt spid="44">
                                            <p:txEl>
                                              <p:pRg st="5" end="5"/>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xEl>
                                              <p:pRg st="6" end="6"/>
                                            </p:txEl>
                                          </p:spTgt>
                                        </p:tgtEl>
                                        <p:attrNameLst>
                                          <p:attrName>style.visibility</p:attrName>
                                        </p:attrNameLst>
                                      </p:cBhvr>
                                      <p:to>
                                        <p:strVal val="visible"/>
                                      </p:to>
                                    </p:set>
                                    <p:animEffect transition="in" filter="fade">
                                      <p:cBhvr>
                                        <p:cTn id="80" dur="1000"/>
                                        <p:tgtEl>
                                          <p:spTgt spid="44">
                                            <p:txEl>
                                              <p:pRg st="6" end="6"/>
                                            </p:txEl>
                                          </p:spTgt>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44">
                                            <p:txEl>
                                              <p:pRg st="8" end="8"/>
                                            </p:txEl>
                                          </p:spTgt>
                                        </p:tgtEl>
                                        <p:attrNameLst>
                                          <p:attrName>style.visibility</p:attrName>
                                        </p:attrNameLst>
                                      </p:cBhvr>
                                      <p:to>
                                        <p:strVal val="visible"/>
                                      </p:to>
                                    </p:set>
                                    <p:animEffect transition="in" filter="fade">
                                      <p:cBhvr>
                                        <p:cTn id="84" dur="1000"/>
                                        <p:tgtEl>
                                          <p:spTgt spid="44">
                                            <p:txEl>
                                              <p:pRg st="8" end="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4">
                                            <p:txEl>
                                              <p:pRg st="9" end="9"/>
                                            </p:txEl>
                                          </p:spTgt>
                                        </p:tgtEl>
                                        <p:attrNameLst>
                                          <p:attrName>style.visibility</p:attrName>
                                        </p:attrNameLst>
                                      </p:cBhvr>
                                      <p:to>
                                        <p:strVal val="visible"/>
                                      </p:to>
                                    </p:set>
                                    <p:animEffect transition="in" filter="fade">
                                      <p:cBhvr>
                                        <p:cTn id="87" dur="1000"/>
                                        <p:tgtEl>
                                          <p:spTgt spid="44">
                                            <p:txEl>
                                              <p:pRg st="9" end="9"/>
                                            </p:txEl>
                                          </p:spTgt>
                                        </p:tgtEl>
                                      </p:cBhvr>
                                    </p:animEffect>
                                  </p:childTnLst>
                                </p:cTn>
                              </p:par>
                            </p:childTnLst>
                          </p:cTn>
                        </p:par>
                        <p:par>
                          <p:cTn id="88" fill="hold">
                            <p:stCondLst>
                              <p:cond delay="3000"/>
                            </p:stCondLst>
                            <p:childTnLst>
                              <p:par>
                                <p:cTn id="89" presetID="10" presetClass="entr" presetSubtype="0" fill="hold" grpId="0" nodeType="afterEffect">
                                  <p:stCondLst>
                                    <p:cond delay="0"/>
                                  </p:stCondLst>
                                  <p:childTnLst>
                                    <p:set>
                                      <p:cBhvr>
                                        <p:cTn id="90" dur="1" fill="hold">
                                          <p:stCondLst>
                                            <p:cond delay="0"/>
                                          </p:stCondLst>
                                        </p:cTn>
                                        <p:tgtEl>
                                          <p:spTgt spid="44">
                                            <p:txEl>
                                              <p:pRg st="11" end="11"/>
                                            </p:txEl>
                                          </p:spTgt>
                                        </p:tgtEl>
                                        <p:attrNameLst>
                                          <p:attrName>style.visibility</p:attrName>
                                        </p:attrNameLst>
                                      </p:cBhvr>
                                      <p:to>
                                        <p:strVal val="visible"/>
                                      </p:to>
                                    </p:set>
                                    <p:animEffect transition="in" filter="fade">
                                      <p:cBhvr>
                                        <p:cTn id="91" dur="1000"/>
                                        <p:tgtEl>
                                          <p:spTgt spid="44">
                                            <p:txEl>
                                              <p:pRg st="11" end="1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
                                            <p:txEl>
                                              <p:pRg st="12" end="12"/>
                                            </p:txEl>
                                          </p:spTgt>
                                        </p:tgtEl>
                                        <p:attrNameLst>
                                          <p:attrName>style.visibility</p:attrName>
                                        </p:attrNameLst>
                                      </p:cBhvr>
                                      <p:to>
                                        <p:strVal val="visible"/>
                                      </p:to>
                                    </p:set>
                                    <p:animEffect transition="in" filter="fade">
                                      <p:cBhvr>
                                        <p:cTn id="94" dur="1000"/>
                                        <p:tgtEl>
                                          <p:spTgt spid="44">
                                            <p:txEl>
                                              <p:pRg st="12" end="12"/>
                                            </p:txEl>
                                          </p:spTgt>
                                        </p:tgtEl>
                                      </p:cBhvr>
                                    </p:animEffect>
                                  </p:childTnLst>
                                </p:cTn>
                              </p:par>
                            </p:childTnLst>
                          </p:cTn>
                        </p:par>
                        <p:par>
                          <p:cTn id="95" fill="hold">
                            <p:stCondLst>
                              <p:cond delay="4000"/>
                            </p:stCondLst>
                            <p:childTnLst>
                              <p:par>
                                <p:cTn id="96" presetID="10" presetClass="entr" presetSubtype="0" fill="hold" grpId="0" nodeType="afterEffect">
                                  <p:stCondLst>
                                    <p:cond delay="0"/>
                                  </p:stCondLst>
                                  <p:childTnLst>
                                    <p:set>
                                      <p:cBhvr>
                                        <p:cTn id="97" dur="1" fill="hold">
                                          <p:stCondLst>
                                            <p:cond delay="0"/>
                                          </p:stCondLst>
                                        </p:cTn>
                                        <p:tgtEl>
                                          <p:spTgt spid="44">
                                            <p:txEl>
                                              <p:pRg st="14" end="14"/>
                                            </p:txEl>
                                          </p:spTgt>
                                        </p:tgtEl>
                                        <p:attrNameLst>
                                          <p:attrName>style.visibility</p:attrName>
                                        </p:attrNameLst>
                                      </p:cBhvr>
                                      <p:to>
                                        <p:strVal val="visible"/>
                                      </p:to>
                                    </p:set>
                                    <p:animEffect transition="in" filter="fade">
                                      <p:cBhvr>
                                        <p:cTn id="98" dur="1000"/>
                                        <p:tgtEl>
                                          <p:spTgt spid="4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数据 </a:t>
            </a:r>
            <a:r>
              <a:rPr lang="en-US" altLang="zh-CN" dirty="0" smtClean="0">
                <a:solidFill>
                  <a:schemeClr val="tx1">
                    <a:lumMod val="50000"/>
                    <a:lumOff val="50000"/>
                  </a:schemeClr>
                </a:solidFill>
              </a:rPr>
              <a:t>(</a:t>
            </a:r>
            <a:r>
              <a:rPr lang="en-US" altLang="zh-CN" dirty="0" err="1" smtClean="0">
                <a:solidFill>
                  <a:schemeClr val="tx1">
                    <a:lumMod val="50000"/>
                    <a:lumOff val="50000"/>
                  </a:schemeClr>
                </a:solidFill>
              </a:rPr>
              <a:t>Microdata</a:t>
            </a:r>
            <a:r>
              <a:rPr lang="en-US" altLang="zh-CN" dirty="0" smtClean="0">
                <a:solidFill>
                  <a:schemeClr val="tx1">
                    <a:lumMod val="50000"/>
                    <a:lumOff val="50000"/>
                  </a:schemeClr>
                </a:solidFill>
              </a:rPr>
              <a:t>)</a:t>
            </a:r>
            <a:endParaRPr lang="zh-CN" altLang="en-US" dirty="0">
              <a:solidFill>
                <a:schemeClr val="tx1">
                  <a:lumMod val="50000"/>
                  <a:lumOff val="50000"/>
                </a:schemeClr>
              </a:solidFill>
            </a:endParaRPr>
          </a:p>
        </p:txBody>
      </p:sp>
      <p:sp>
        <p:nvSpPr>
          <p:cNvPr id="3" name="内容占位符 2"/>
          <p:cNvSpPr>
            <a:spLocks noGrp="1"/>
          </p:cNvSpPr>
          <p:nvPr>
            <p:ph idx="1"/>
          </p:nvPr>
        </p:nvSpPr>
        <p:spPr>
          <a:xfrm>
            <a:off x="457200" y="4365104"/>
            <a:ext cx="8229600" cy="1872208"/>
          </a:xfrm>
        </p:spPr>
        <p:txBody>
          <a:bodyPr>
            <a:noAutofit/>
          </a:bodyPr>
          <a:lstStyle/>
          <a:p>
            <a:pPr marL="0" indent="457200">
              <a:lnSpc>
                <a:spcPct val="170000"/>
              </a:lnSpc>
              <a:buNone/>
            </a:pPr>
            <a:r>
              <a:rPr lang="zh-CN" altLang="en-US" sz="1400" dirty="0"/>
              <a:t>一个页面的内容，例如人物、事件或评论不仅要给用户看，还要让机器可识别。而要让机器知会特定内容含义，我们就需要使用规定的标签和属性。</a:t>
            </a:r>
          </a:p>
          <a:p>
            <a:pPr marL="0" indent="457200">
              <a:lnSpc>
                <a:spcPct val="170000"/>
              </a:lnSpc>
              <a:buNone/>
            </a:pPr>
            <a:r>
              <a:rPr lang="en-US" altLang="zh-CN" sz="1400" dirty="0"/>
              <a:t>HTML5 </a:t>
            </a:r>
            <a:r>
              <a:rPr lang="zh-CN" altLang="en-US" sz="1400" dirty="0"/>
              <a:t>微数据规</a:t>
            </a:r>
            <a:r>
              <a:rPr lang="zh-CN" altLang="en-US" sz="1400" dirty="0" smtClean="0"/>
              <a:t>范是</a:t>
            </a:r>
            <a:r>
              <a:rPr lang="zh-CN" altLang="en-US" sz="1400" dirty="0"/>
              <a:t>一种标记内容以描述特定类型的信息，例如评论、人物信息或事件。每种信息都描述特定类型的项，例如人物、事件或评论。例如，事件可以包含 </a:t>
            </a:r>
            <a:r>
              <a:rPr lang="en-US" altLang="zh-CN" sz="1400" dirty="0"/>
              <a:t>venue</a:t>
            </a:r>
            <a:r>
              <a:rPr lang="zh-CN" altLang="en-US" sz="1400" dirty="0"/>
              <a:t>、</a:t>
            </a:r>
            <a:r>
              <a:rPr lang="en-US" altLang="zh-CN" sz="1400" dirty="0"/>
              <a:t>starting time</a:t>
            </a:r>
            <a:r>
              <a:rPr lang="zh-CN" altLang="en-US" sz="1400" dirty="0"/>
              <a:t>、</a:t>
            </a:r>
            <a:r>
              <a:rPr lang="en-US" altLang="zh-CN" sz="1400" dirty="0"/>
              <a:t>name </a:t>
            </a:r>
            <a:r>
              <a:rPr lang="zh-CN" altLang="en-US" sz="1400" dirty="0"/>
              <a:t>和 </a:t>
            </a:r>
            <a:r>
              <a:rPr lang="en-US" altLang="zh-CN" sz="1400" dirty="0"/>
              <a:t>category </a:t>
            </a:r>
            <a:r>
              <a:rPr lang="zh-CN" altLang="en-US" sz="1400" dirty="0"/>
              <a:t>属性。</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731" y="1772816"/>
            <a:ext cx="49625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57805" y="6309320"/>
            <a:ext cx="5828390" cy="276999"/>
          </a:xfrm>
          <a:prstGeom prst="rect">
            <a:avLst/>
          </a:prstGeom>
          <a:noFill/>
        </p:spPr>
        <p:txBody>
          <a:bodyPr wrap="none" rtlCol="0">
            <a:spAutoFit/>
          </a:bodyPr>
          <a:lstStyle/>
          <a:p>
            <a:pPr algn="ctr"/>
            <a:r>
              <a:rPr lang="en-US" altLang="zh-CN" sz="1200" dirty="0">
                <a:latin typeface="Arial" pitchFamily="34" charset="0"/>
                <a:cs typeface="Arial" pitchFamily="34" charset="0"/>
                <a:hlinkClick r:id="rId3"/>
              </a:rPr>
              <a:t>http://support.google.com/webmasters/bin/answer.py?hl=zh-Hans&amp;answer=176035</a:t>
            </a:r>
            <a:endParaRPr lang="zh-CN" altLang="en-US" sz="1200" dirty="0">
              <a:solidFill>
                <a:schemeClr val="bg1">
                  <a:lumMod val="50000"/>
                </a:schemeClr>
              </a:solidFill>
              <a:latin typeface="Arial" pitchFamily="34" charset="0"/>
              <a:cs typeface="Arial" pitchFamily="34" charset="0"/>
            </a:endParaRPr>
          </a:p>
        </p:txBody>
      </p:sp>
      <p:sp>
        <p:nvSpPr>
          <p:cNvPr id="4" name="TextBox 3"/>
          <p:cNvSpPr txBox="1"/>
          <p:nvPr/>
        </p:nvSpPr>
        <p:spPr>
          <a:xfrm>
            <a:off x="1570963" y="3140968"/>
            <a:ext cx="5665333" cy="954107"/>
          </a:xfrm>
          <a:prstGeom prst="rect">
            <a:avLst/>
          </a:prstGeom>
          <a:solidFill>
            <a:schemeClr val="bg1"/>
          </a:solidFill>
          <a:ln>
            <a:solidFill>
              <a:schemeClr val="bg1">
                <a:lumMod val="50000"/>
              </a:schemeClr>
            </a:solidFill>
            <a:prstDash val="sysDash"/>
          </a:ln>
        </p:spPr>
        <p:txBody>
          <a:bodyPr wrap="none" rtlCol="0">
            <a:spAutoFit/>
          </a:bodyPr>
          <a:lstStyle/>
          <a:p>
            <a:r>
              <a:rPr lang="en-US" altLang="zh-CN" sz="1400" dirty="0">
                <a:latin typeface="Courier New" pitchFamily="49" charset="0"/>
                <a:cs typeface="Courier New" pitchFamily="49" charset="0"/>
              </a:rPr>
              <a:t>&lt;div&gt;</a:t>
            </a:r>
          </a:p>
          <a:p>
            <a:r>
              <a:rPr lang="en-US" altLang="zh-CN" sz="1400" dirty="0">
                <a:latin typeface="Courier New" pitchFamily="49" charset="0"/>
                <a:cs typeface="Courier New" pitchFamily="49" charset="0"/>
              </a:rPr>
              <a:t>    &lt;meta itemprop="rating" content="4"&gt;</a:t>
            </a:r>
            <a:r>
              <a:rPr lang="zh-CN" altLang="en-US" sz="1400" dirty="0">
                <a:latin typeface="Courier New" pitchFamily="49" charset="0"/>
                <a:cs typeface="Courier New" pitchFamily="49" charset="0"/>
              </a:rPr>
              <a:t>评分</a:t>
            </a:r>
            <a:r>
              <a:rPr lang="en-US" altLang="zh-CN" sz="1400" dirty="0">
                <a:latin typeface="Courier New" pitchFamily="49" charset="0"/>
                <a:cs typeface="Courier New" pitchFamily="49" charset="0"/>
              </a:rPr>
              <a:t>:</a:t>
            </a:r>
            <a:r>
              <a:rPr lang="zh-CN" altLang="en-US" sz="1400" dirty="0">
                <a:latin typeface="Courier New" pitchFamily="49" charset="0"/>
                <a:cs typeface="Courier New" pitchFamily="49" charset="0"/>
              </a:rPr>
              <a:t>四星商户</a:t>
            </a:r>
          </a:p>
          <a:p>
            <a:r>
              <a:rPr lang="zh-CN" altLang="en-US" sz="1400" dirty="0">
                <a:latin typeface="Courier New" pitchFamily="49" charset="0"/>
                <a:cs typeface="Courier New" pitchFamily="49" charset="0"/>
              </a:rPr>
              <a:t>    </a:t>
            </a:r>
            <a:r>
              <a:rPr lang="en-US" altLang="zh-CN" sz="1400" dirty="0">
                <a:latin typeface="Courier New" pitchFamily="49" charset="0"/>
                <a:cs typeface="Courier New" pitchFamily="49" charset="0"/>
              </a:rPr>
              <a:t>&lt;span itemprop="count"&gt;618&lt;/span&gt;</a:t>
            </a:r>
            <a:r>
              <a:rPr lang="zh-CN" altLang="en-US" sz="1400" dirty="0">
                <a:latin typeface="Courier New" pitchFamily="49" charset="0"/>
                <a:cs typeface="Courier New" pitchFamily="49" charset="0"/>
              </a:rPr>
              <a:t>封点评</a:t>
            </a:r>
          </a:p>
          <a:p>
            <a:r>
              <a:rPr lang="en-US" altLang="zh-CN" sz="1400" dirty="0">
                <a:latin typeface="Courier New" pitchFamily="49" charset="0"/>
                <a:cs typeface="Courier New" pitchFamily="49" charset="0"/>
              </a:rPr>
              <a:t>&lt;/div&gt;</a:t>
            </a:r>
            <a:endParaRPr lang="zh-CN" altLang="en-US" sz="1400" dirty="0">
              <a:latin typeface="Courier New" pitchFamily="49" charset="0"/>
              <a:cs typeface="Courier New" pitchFamily="49" charset="0"/>
            </a:endParaRPr>
          </a:p>
        </p:txBody>
      </p:sp>
      <p:sp>
        <p:nvSpPr>
          <p:cNvPr id="6" name="文本框 5"/>
          <p:cNvSpPr txBox="1"/>
          <p:nvPr/>
        </p:nvSpPr>
        <p:spPr>
          <a:xfrm>
            <a:off x="918511" y="2630932"/>
            <a:ext cx="184666"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794123606"/>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smtClean="0"/>
              <a:t>离线</a:t>
            </a:r>
            <a:r>
              <a:rPr lang="zh-CN" altLang="en-US" sz="2800" b="1" dirty="0"/>
              <a:t>存储</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739215"/>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Web </a:t>
            </a:r>
            <a:r>
              <a:rPr lang="zh-CN" altLang="en-US" dirty="0" smtClean="0"/>
              <a:t>存储 </a:t>
            </a:r>
            <a:r>
              <a:rPr lang="en-US" altLang="zh-CN" dirty="0" smtClean="0">
                <a:solidFill>
                  <a:schemeClr val="tx1">
                    <a:lumMod val="50000"/>
                    <a:lumOff val="50000"/>
                  </a:schemeClr>
                </a:solidFill>
              </a:rPr>
              <a:t>(Web Storage)</a:t>
            </a:r>
            <a:endParaRPr lang="zh-CN" altLang="en-US" dirty="0">
              <a:solidFill>
                <a:schemeClr val="tx1">
                  <a:lumMod val="50000"/>
                  <a:lumOff val="50000"/>
                </a:schemeClr>
              </a:solidFill>
            </a:endParaRPr>
          </a:p>
        </p:txBody>
      </p:sp>
      <p:sp>
        <p:nvSpPr>
          <p:cNvPr id="4" name="内容占位符 3"/>
          <p:cNvSpPr>
            <a:spLocks noGrp="1"/>
          </p:cNvSpPr>
          <p:nvPr>
            <p:ph idx="1"/>
          </p:nvPr>
        </p:nvSpPr>
        <p:spPr>
          <a:xfrm>
            <a:off x="457200" y="1600200"/>
            <a:ext cx="8147248" cy="4925144"/>
          </a:xfrm>
        </p:spPr>
        <p:txBody>
          <a:bodyPr>
            <a:noAutofit/>
          </a:bodyPr>
          <a:lstStyle/>
          <a:p>
            <a:pPr marL="0" indent="0">
              <a:lnSpc>
                <a:spcPct val="150000"/>
              </a:lnSpc>
              <a:buNone/>
            </a:pPr>
            <a:r>
              <a:rPr lang="en-US" altLang="zh-CN" dirty="0"/>
              <a:t>HTML5 </a:t>
            </a:r>
            <a:r>
              <a:rPr lang="zh-CN" altLang="en-US" dirty="0"/>
              <a:t>提供了两种在客户端存储数据的新方法</a:t>
            </a:r>
            <a:r>
              <a:rPr lang="zh-CN" altLang="en-US" dirty="0" smtClean="0"/>
              <a:t>：</a:t>
            </a:r>
            <a:endParaRPr lang="en-US" altLang="zh-CN" dirty="0" smtClean="0"/>
          </a:p>
          <a:p>
            <a:pPr marL="0" indent="0">
              <a:lnSpc>
                <a:spcPct val="150000"/>
              </a:lnSpc>
              <a:buNone/>
            </a:pPr>
            <a:endParaRPr lang="zh-CN" altLang="en-US" sz="700" dirty="0"/>
          </a:p>
          <a:p>
            <a:pPr lvl="1">
              <a:lnSpc>
                <a:spcPct val="150000"/>
              </a:lnSpc>
              <a:buFont typeface="Wingdings" pitchFamily="2" charset="2"/>
              <a:buChar char="l"/>
            </a:pPr>
            <a:r>
              <a:rPr lang="en-US" altLang="zh-CN" noProof="1" smtClean="0"/>
              <a:t>localStorage</a:t>
            </a:r>
            <a:r>
              <a:rPr lang="en-US" altLang="zh-CN" dirty="0" smtClean="0"/>
              <a:t> - </a:t>
            </a:r>
            <a:r>
              <a:rPr lang="zh-CN" altLang="en-US" dirty="0" smtClean="0"/>
              <a:t>用于</a:t>
            </a:r>
            <a:r>
              <a:rPr lang="zh-CN" altLang="en-US" dirty="0"/>
              <a:t>持久化的本地存储，除非主动删除数据，否则数据是永远不会</a:t>
            </a:r>
            <a:r>
              <a:rPr lang="zh-CN" altLang="en-US" dirty="0" smtClean="0"/>
              <a:t>过期。</a:t>
            </a:r>
            <a:endParaRPr lang="en-US" altLang="zh-CN" dirty="0" smtClean="0"/>
          </a:p>
          <a:p>
            <a:pPr lvl="1">
              <a:lnSpc>
                <a:spcPct val="150000"/>
              </a:lnSpc>
              <a:buFont typeface="Wingdings" pitchFamily="2" charset="2"/>
              <a:buChar char="l"/>
            </a:pPr>
            <a:r>
              <a:rPr lang="en-US" altLang="zh-CN" dirty="0" smtClean="0"/>
              <a:t>sessionStorage - </a:t>
            </a:r>
            <a:r>
              <a:rPr lang="zh-CN" altLang="en-US" dirty="0" smtClean="0"/>
              <a:t>用于存储</a:t>
            </a:r>
            <a:r>
              <a:rPr lang="zh-CN" altLang="en-US" dirty="0"/>
              <a:t>一个会话（</a:t>
            </a:r>
            <a:r>
              <a:rPr lang="en-US" altLang="zh-CN" dirty="0"/>
              <a:t>session</a:t>
            </a:r>
            <a:r>
              <a:rPr lang="zh-CN" altLang="en-US" dirty="0"/>
              <a:t>）中的数据，这些数据只有在同一个会话中的页面才能</a:t>
            </a:r>
            <a:r>
              <a:rPr lang="zh-CN" altLang="en-US" dirty="0" smtClean="0"/>
              <a:t>访问，当</a:t>
            </a:r>
            <a:r>
              <a:rPr lang="zh-CN" altLang="en-US" dirty="0"/>
              <a:t>会话结束后数据也随之销毁。</a:t>
            </a:r>
            <a:endParaRPr lang="en-US" altLang="zh-CN" sz="1200" dirty="0" smtClean="0"/>
          </a:p>
          <a:p>
            <a:pPr marL="457200" lvl="1" indent="0">
              <a:lnSpc>
                <a:spcPct val="150000"/>
              </a:lnSpc>
              <a:buNone/>
            </a:pPr>
            <a:endParaRPr lang="en-US" altLang="zh-CN" sz="1200" dirty="0" smtClean="0"/>
          </a:p>
          <a:p>
            <a:pPr marL="457200" lvl="1" indent="0">
              <a:lnSpc>
                <a:spcPct val="150000"/>
              </a:lnSpc>
              <a:buNone/>
            </a:pPr>
            <a:endParaRPr lang="en-US" altLang="zh-CN" sz="1200" dirty="0"/>
          </a:p>
          <a:p>
            <a:pPr marL="457200" lvl="1" indent="0">
              <a:lnSpc>
                <a:spcPct val="150000"/>
              </a:lnSpc>
              <a:buNone/>
            </a:pPr>
            <a:endParaRPr lang="en-US" altLang="zh-CN" sz="1200" dirty="0" smtClean="0"/>
          </a:p>
          <a:p>
            <a:pPr marL="457200" lvl="1" indent="0">
              <a:lnSpc>
                <a:spcPct val="150000"/>
              </a:lnSpc>
              <a:buNone/>
            </a:pPr>
            <a:endParaRPr lang="en-US" altLang="zh-CN" sz="1200" dirty="0"/>
          </a:p>
          <a:p>
            <a:pPr marL="457200" lvl="1" indent="0">
              <a:lnSpc>
                <a:spcPct val="150000"/>
              </a:lnSpc>
              <a:buNone/>
            </a:pPr>
            <a:endParaRPr lang="en-US" altLang="zh-CN" sz="1200" dirty="0" smtClean="0"/>
          </a:p>
          <a:p>
            <a:pPr marL="457200" lvl="1" indent="0">
              <a:lnSpc>
                <a:spcPct val="150000"/>
              </a:lnSpc>
              <a:buNone/>
            </a:pPr>
            <a:endParaRPr lang="en-US" altLang="zh-CN" sz="1200" dirty="0" smtClean="0"/>
          </a:p>
          <a:p>
            <a:pPr marL="0" indent="457200">
              <a:lnSpc>
                <a:spcPct val="150000"/>
              </a:lnSpc>
              <a:buNone/>
            </a:pPr>
            <a:r>
              <a:rPr lang="zh-CN" altLang="en-US" sz="1400" dirty="0" smtClean="0">
                <a:solidFill>
                  <a:schemeClr val="bg1">
                    <a:lumMod val="50000"/>
                  </a:schemeClr>
                </a:solidFill>
              </a:rPr>
              <a:t>以前，</a:t>
            </a:r>
            <a:r>
              <a:rPr lang="zh-CN" altLang="en-US" sz="1400" dirty="0">
                <a:solidFill>
                  <a:schemeClr val="bg1">
                    <a:lumMod val="50000"/>
                  </a:schemeClr>
                </a:solidFill>
              </a:rPr>
              <a:t>这些都是由 </a:t>
            </a:r>
            <a:r>
              <a:rPr lang="en-US" altLang="zh-CN" sz="1400" dirty="0" smtClean="0">
                <a:solidFill>
                  <a:schemeClr val="bg1">
                    <a:lumMod val="50000"/>
                  </a:schemeClr>
                </a:solidFill>
              </a:rPr>
              <a:t>Cookie </a:t>
            </a:r>
            <a:r>
              <a:rPr lang="zh-CN" altLang="en-US" sz="1400" dirty="0">
                <a:solidFill>
                  <a:schemeClr val="bg1">
                    <a:lumMod val="50000"/>
                  </a:schemeClr>
                </a:solidFill>
              </a:rPr>
              <a:t>完成的。但是 </a:t>
            </a:r>
            <a:r>
              <a:rPr lang="en-US" altLang="zh-CN" sz="1400" dirty="0" smtClean="0">
                <a:solidFill>
                  <a:schemeClr val="bg1">
                    <a:lumMod val="50000"/>
                  </a:schemeClr>
                </a:solidFill>
              </a:rPr>
              <a:t>Cookie </a:t>
            </a:r>
            <a:r>
              <a:rPr lang="zh-CN" altLang="en-US" sz="1400" dirty="0" smtClean="0">
                <a:solidFill>
                  <a:schemeClr val="bg1">
                    <a:lumMod val="50000"/>
                  </a:schemeClr>
                </a:solidFill>
              </a:rPr>
              <a:t>有</a:t>
            </a:r>
            <a:r>
              <a:rPr lang="en-US" altLang="zh-CN" sz="1400" dirty="0" smtClean="0">
                <a:solidFill>
                  <a:schemeClr val="bg1">
                    <a:lumMod val="50000"/>
                  </a:schemeClr>
                </a:solidFill>
              </a:rPr>
              <a:t>4KB</a:t>
            </a:r>
            <a:r>
              <a:rPr lang="zh-CN" altLang="en-US" sz="1400" dirty="0" smtClean="0">
                <a:solidFill>
                  <a:schemeClr val="bg1">
                    <a:lumMod val="50000"/>
                  </a:schemeClr>
                </a:solidFill>
              </a:rPr>
              <a:t>的大小限制，而且会随</a:t>
            </a:r>
            <a:r>
              <a:rPr lang="en-US" altLang="zh-CN" sz="1400" dirty="0" smtClean="0">
                <a:solidFill>
                  <a:schemeClr val="bg1">
                    <a:lumMod val="50000"/>
                  </a:schemeClr>
                </a:solidFill>
              </a:rPr>
              <a:t>HTTP</a:t>
            </a:r>
            <a:r>
              <a:rPr lang="zh-CN" altLang="en-US" sz="1400" dirty="0">
                <a:solidFill>
                  <a:schemeClr val="bg1">
                    <a:lumMod val="50000"/>
                  </a:schemeClr>
                </a:solidFill>
              </a:rPr>
              <a:t>请求一起被传递</a:t>
            </a:r>
            <a:r>
              <a:rPr lang="zh-CN" altLang="en-US" sz="1400" dirty="0" smtClean="0">
                <a:solidFill>
                  <a:schemeClr val="bg1">
                    <a:lumMod val="50000"/>
                  </a:schemeClr>
                </a:solidFill>
              </a:rPr>
              <a:t>，无形中拖慢网页速度而且效率不</a:t>
            </a:r>
            <a:r>
              <a:rPr lang="zh-CN" altLang="en-US" sz="1400" dirty="0">
                <a:solidFill>
                  <a:schemeClr val="bg1">
                    <a:lumMod val="50000"/>
                  </a:schemeClr>
                </a:solidFill>
              </a:rPr>
              <a:t>高</a:t>
            </a:r>
            <a:r>
              <a:rPr lang="zh-CN" altLang="en-US" sz="1400" dirty="0" smtClean="0">
                <a:solidFill>
                  <a:schemeClr val="bg1">
                    <a:lumMod val="50000"/>
                  </a:schemeClr>
                </a:solidFill>
              </a:rPr>
              <a:t>。</a:t>
            </a:r>
            <a:endParaRPr lang="zh-CN" altLang="en-US" sz="1400" dirty="0">
              <a:solidFill>
                <a:schemeClr val="bg1">
                  <a:lumMod val="50000"/>
                </a:schemeClr>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3579"/>
          <a:stretch/>
        </p:blipFill>
        <p:spPr bwMode="auto">
          <a:xfrm>
            <a:off x="6660232" y="4221088"/>
            <a:ext cx="1743075" cy="14570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55576" y="4276253"/>
            <a:ext cx="5686293" cy="1384995"/>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err="1" smtClean="0">
                <a:latin typeface="Courier New" pitchFamily="49" charset="0"/>
                <a:cs typeface="Courier New" pitchFamily="49" charset="0"/>
              </a:rPr>
              <a:t>localStorage.length</a:t>
            </a:r>
            <a:r>
              <a:rPr lang="en-US" altLang="zh-CN" sz="1400" dirty="0" smtClean="0">
                <a:latin typeface="Courier New" pitchFamily="49" charset="0"/>
                <a:cs typeface="Courier New" pitchFamily="49" charset="0"/>
              </a:rPr>
              <a:t>;</a:t>
            </a:r>
          </a:p>
          <a:p>
            <a:r>
              <a:rPr lang="en-US" altLang="zh-CN" sz="1400" dirty="0" err="1" smtClean="0">
                <a:latin typeface="Courier New" pitchFamily="49" charset="0"/>
                <a:cs typeface="Courier New" pitchFamily="49" charset="0"/>
              </a:rPr>
              <a:t>localStorage.key</a:t>
            </a:r>
            <a:r>
              <a:rPr lang="en-US" altLang="zh-CN" sz="1400" dirty="0" smtClean="0">
                <a:latin typeface="Courier New" pitchFamily="49" charset="0"/>
                <a:cs typeface="Courier New" pitchFamily="49" charset="0"/>
              </a:rPr>
              <a:t>(index);</a:t>
            </a:r>
          </a:p>
          <a:p>
            <a:r>
              <a:rPr lang="en-US" altLang="zh-CN" sz="1400" dirty="0" smtClean="0">
                <a:latin typeface="Courier New" pitchFamily="49" charset="0"/>
                <a:cs typeface="Courier New" pitchFamily="49" charset="0"/>
              </a:rPr>
              <a:t>localStorage.setItem</a:t>
            </a:r>
            <a:r>
              <a:rPr lang="en-US" altLang="zh-CN" sz="1400" dirty="0">
                <a:latin typeface="Courier New" pitchFamily="49" charset="0"/>
                <a:cs typeface="Courier New" pitchFamily="49" charset="0"/>
              </a:rPr>
              <a:t>('foo', 'bar</a:t>
            </a:r>
            <a:r>
              <a:rPr lang="en-US" altLang="zh-CN" sz="1400" dirty="0" smtClean="0">
                <a:latin typeface="Courier New" pitchFamily="49" charset="0"/>
                <a:cs typeface="Courier New" pitchFamily="49" charset="0"/>
              </a:rPr>
              <a:t>'); localStorage.getItem</a:t>
            </a:r>
            <a:r>
              <a:rPr lang="en-US" altLang="zh-CN" sz="1400" dirty="0">
                <a:latin typeface="Courier New" pitchFamily="49" charset="0"/>
                <a:cs typeface="Courier New" pitchFamily="49" charset="0"/>
              </a:rPr>
              <a:t>('foo</a:t>
            </a:r>
            <a:r>
              <a:rPr lang="en-US" altLang="zh-CN" sz="1400" dirty="0" smtClean="0">
                <a:latin typeface="Courier New" pitchFamily="49" charset="0"/>
                <a:cs typeface="Courier New" pitchFamily="49" charset="0"/>
              </a:rPr>
              <a:t>');</a:t>
            </a:r>
          </a:p>
          <a:p>
            <a:r>
              <a:rPr lang="en-US" altLang="zh-CN" sz="1400" dirty="0" err="1" smtClean="0">
                <a:latin typeface="Courier New" pitchFamily="49" charset="0"/>
                <a:cs typeface="Courier New" pitchFamily="49" charset="0"/>
              </a:rPr>
              <a:t>localStorage.removeItem</a:t>
            </a:r>
            <a:r>
              <a:rPr lang="en-US" altLang="zh-CN" sz="1400" dirty="0">
                <a:latin typeface="Courier New" pitchFamily="49" charset="0"/>
                <a:cs typeface="Courier New" pitchFamily="49" charset="0"/>
              </a:rPr>
              <a:t>('foo');</a:t>
            </a:r>
          </a:p>
          <a:p>
            <a:r>
              <a:rPr lang="en-US" altLang="zh-CN" sz="1400" dirty="0" err="1" smtClean="0">
                <a:latin typeface="Courier New" pitchFamily="49" charset="0"/>
                <a:cs typeface="Courier New" pitchFamily="49" charset="0"/>
              </a:rPr>
              <a:t>localStorage.clear</a:t>
            </a:r>
            <a:r>
              <a:rPr lang="en-US" altLang="zh-CN" sz="1400" dirty="0" smtClean="0">
                <a:latin typeface="Courier New" pitchFamily="49" charset="0"/>
                <a:cs typeface="Courier New" pitchFamily="49" charset="0"/>
              </a:rPr>
              <a:t>();</a:t>
            </a:r>
            <a:endParaRPr lang="en-US" altLang="zh-CN" sz="1400" dirty="0">
              <a:latin typeface="Courier New" pitchFamily="49" charset="0"/>
              <a:cs typeface="Courier New" pitchFamily="49" charset="0"/>
            </a:endParaRPr>
          </a:p>
        </p:txBody>
      </p:sp>
    </p:spTree>
    <p:extLst>
      <p:ext uri="{BB962C8B-B14F-4D97-AF65-F5344CB8AC3E}">
        <p14:creationId xmlns:p14="http://schemas.microsoft.com/office/powerpoint/2010/main" val="2338761767"/>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900" dirty="0" smtClean="0"/>
              <a:t>Indexed </a:t>
            </a:r>
            <a:r>
              <a:rPr lang="en-US" altLang="zh-CN" sz="3900" dirty="0" err="1" smtClean="0"/>
              <a:t>DataBase</a:t>
            </a:r>
            <a:endParaRPr lang="zh-CN" altLang="en-US" sz="3900" dirty="0"/>
          </a:p>
        </p:txBody>
      </p:sp>
      <p:sp>
        <p:nvSpPr>
          <p:cNvPr id="3" name="内容占位符 2"/>
          <p:cNvSpPr>
            <a:spLocks noGrp="1"/>
          </p:cNvSpPr>
          <p:nvPr>
            <p:ph idx="1"/>
          </p:nvPr>
        </p:nvSpPr>
        <p:spPr>
          <a:xfrm>
            <a:off x="457200" y="4465656"/>
            <a:ext cx="8229600" cy="1987680"/>
          </a:xfrm>
        </p:spPr>
        <p:txBody>
          <a:bodyPr>
            <a:noAutofit/>
          </a:bodyPr>
          <a:lstStyle/>
          <a:p>
            <a:pPr marL="0" indent="457200">
              <a:lnSpc>
                <a:spcPct val="150000"/>
              </a:lnSpc>
              <a:buNone/>
            </a:pPr>
            <a:r>
              <a:rPr lang="zh-CN" altLang="en-US" sz="1600" dirty="0" smtClean="0"/>
              <a:t>对于</a:t>
            </a:r>
            <a:r>
              <a:rPr lang="zh-CN" altLang="en-US" sz="1600" dirty="0"/>
              <a:t>存储少量的</a:t>
            </a:r>
            <a:r>
              <a:rPr lang="zh-CN" altLang="en-US" sz="1600" dirty="0" smtClean="0"/>
              <a:t>数据，</a:t>
            </a:r>
            <a:r>
              <a:rPr lang="en-US" altLang="zh-CN" sz="1600" dirty="0" smtClean="0"/>
              <a:t>Web Storage</a:t>
            </a:r>
            <a:r>
              <a:rPr lang="zh-CN" altLang="en-US" sz="1600" dirty="0" smtClean="0"/>
              <a:t>能够很好的完成任务，</a:t>
            </a:r>
            <a:r>
              <a:rPr lang="zh-CN" altLang="en-US" sz="1600" dirty="0"/>
              <a:t>但是对大量的结构化数据进行处理时，它就力所不及了，而这</a:t>
            </a:r>
            <a:r>
              <a:rPr lang="zh-CN" altLang="en-US" sz="1600" dirty="0" smtClean="0"/>
              <a:t>正是</a:t>
            </a:r>
            <a:r>
              <a:rPr lang="en-US" altLang="zh-CN" sz="1600" dirty="0" err="1"/>
              <a:t>IndexedDB</a:t>
            </a:r>
            <a:r>
              <a:rPr lang="zh-CN" altLang="en-US" sz="1600" dirty="0" smtClean="0"/>
              <a:t>的</a:t>
            </a:r>
            <a:r>
              <a:rPr lang="zh-CN" altLang="en-US" sz="1600" dirty="0"/>
              <a:t>应用所在</a:t>
            </a:r>
            <a:r>
              <a:rPr lang="zh-CN" altLang="en-US" sz="1600" dirty="0" smtClean="0"/>
              <a:t>。</a:t>
            </a:r>
            <a:r>
              <a:rPr lang="en-US" altLang="zh-CN" sz="1600" dirty="0"/>
              <a:t> </a:t>
            </a:r>
            <a:endParaRPr lang="en-US" altLang="zh-CN" sz="1600" dirty="0" smtClean="0"/>
          </a:p>
          <a:p>
            <a:pPr marL="0" indent="457200">
              <a:lnSpc>
                <a:spcPct val="150000"/>
              </a:lnSpc>
              <a:buNone/>
            </a:pPr>
            <a:r>
              <a:rPr lang="en-US" altLang="zh-CN" sz="1600" dirty="0" err="1" smtClean="0"/>
              <a:t>IndexedDB</a:t>
            </a:r>
            <a:r>
              <a:rPr lang="zh-CN" altLang="en-US" sz="1600" dirty="0" smtClean="0"/>
              <a:t>严格遵循</a:t>
            </a:r>
            <a:r>
              <a:rPr lang="en-US" altLang="zh-CN" sz="1600" dirty="0" smtClean="0"/>
              <a:t>W3C</a:t>
            </a:r>
            <a:r>
              <a:rPr lang="zh-CN" altLang="en-US" sz="1600" dirty="0" smtClean="0"/>
              <a:t>的</a:t>
            </a:r>
            <a:r>
              <a:rPr lang="zh-CN" altLang="en-US" sz="1600" u="sng" dirty="0">
                <a:hlinkClick r:id="rId2"/>
              </a:rPr>
              <a:t>同源策略</a:t>
            </a:r>
            <a:r>
              <a:rPr lang="zh-CN" altLang="en-US" sz="1600" dirty="0"/>
              <a:t>，每个源都拥有</a:t>
            </a:r>
            <a:r>
              <a:rPr lang="zh-CN" altLang="en-US" sz="1600" dirty="0" smtClean="0"/>
              <a:t>独立的存储空间，每个存储空间内又可以创建</a:t>
            </a:r>
            <a:r>
              <a:rPr lang="zh-CN" altLang="en-US" sz="1600" dirty="0"/>
              <a:t>多个</a:t>
            </a:r>
            <a:r>
              <a:rPr lang="zh-CN" altLang="en-US" sz="1600" dirty="0" smtClean="0"/>
              <a:t>数据库，每个</a:t>
            </a:r>
            <a:r>
              <a:rPr lang="zh-CN" altLang="en-US" sz="1600" dirty="0"/>
              <a:t>数据库可以包含多个</a:t>
            </a:r>
            <a:r>
              <a:rPr lang="zh-CN" altLang="en-US" sz="1600" dirty="0" smtClean="0"/>
              <a:t>表，每个</a:t>
            </a:r>
            <a:r>
              <a:rPr lang="zh-CN" altLang="en-US" sz="1600" dirty="0"/>
              <a:t>表都是一个</a:t>
            </a:r>
            <a:r>
              <a:rPr lang="en-US" altLang="zh-CN" sz="1600" dirty="0" err="1"/>
              <a:t>json</a:t>
            </a:r>
            <a:r>
              <a:rPr lang="zh-CN" altLang="en-US" sz="1600" dirty="0"/>
              <a:t>对象列表，可以存储多个</a:t>
            </a:r>
            <a:r>
              <a:rPr lang="en-US" altLang="zh-CN" sz="1600" dirty="0" err="1"/>
              <a:t>json</a:t>
            </a:r>
            <a:r>
              <a:rPr lang="zh-CN" altLang="en-US" sz="1600" dirty="0"/>
              <a:t>对象，比如</a:t>
            </a:r>
            <a:r>
              <a:rPr lang="en-US" altLang="zh-CN" sz="1600" dirty="0"/>
              <a:t>{"name": "</a:t>
            </a:r>
            <a:r>
              <a:rPr lang="en-US" altLang="zh-CN" sz="1600" dirty="0" smtClean="0"/>
              <a:t>sonic", </a:t>
            </a:r>
            <a:r>
              <a:rPr lang="en-US" altLang="zh-CN" sz="1600" dirty="0"/>
              <a:t>"age": </a:t>
            </a:r>
            <a:r>
              <a:rPr lang="en-US" altLang="zh-CN" sz="1600" dirty="0" smtClean="0"/>
              <a:t>27}</a:t>
            </a:r>
            <a:r>
              <a:rPr lang="zh-CN" altLang="en-US" sz="1600" dirty="0"/>
              <a:t>。</a:t>
            </a:r>
          </a:p>
        </p:txBody>
      </p:sp>
      <p:pic>
        <p:nvPicPr>
          <p:cNvPr id="4098" name="Picture 2" descr="http://ww3.sinaimg.cn/large/660d0cdfgw1dpq8c6musmj.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8" b="99496" l="0" r="98434">
                        <a14:foregroundMark x1="9518" y1="50126" x2="41446" y2="76071"/>
                        <a14:foregroundMark x1="23614" y1="96725" x2="30000" y2="17884"/>
                        <a14:foregroundMark x1="36988" y1="23678" x2="85542" y2="6549"/>
                        <a14:backgroundMark x1="13253" y1="15869" x2="19639" y2="11839"/>
                        <a14:backgroundMark x1="40241" y1="5038" x2="43855" y2="5290"/>
                        <a14:backgroundMark x1="47349" y1="8564" x2="67952" y2="1511"/>
                        <a14:backgroundMark x1="72530" y1="4534" x2="70723" y2="14358"/>
                        <a14:backgroundMark x1="40241" y1="31234" x2="33494" y2="37531"/>
                        <a14:backgroundMark x1="31928" y1="59446" x2="37590" y2="59950"/>
                        <a14:backgroundMark x1="58795" y1="38287" x2="63614" y2="38035"/>
                        <a14:backgroundMark x1="64217" y1="17632" x2="62530" y2="21662"/>
                        <a14:backgroundMark x1="23855" y1="70529" x2="30843" y2="70529"/>
                        <a14:backgroundMark x1="24940" y1="55668" x2="34217" y2="64232"/>
                        <a14:backgroundMark x1="23494" y1="57179" x2="22289" y2="73552"/>
                        <a14:backgroundMark x1="36506" y1="68010" x2="31566" y2="73048"/>
                      </a14:backgroundRemoval>
                    </a14:imgEffect>
                  </a14:imgLayer>
                </a14:imgProps>
              </a:ext>
              <a:ext uri="{28A0092B-C50C-407E-A947-70E740481C1C}">
                <a14:useLocalDpi xmlns:a14="http://schemas.microsoft.com/office/drawing/2010/main" val="0"/>
              </a:ext>
            </a:extLst>
          </a:blip>
          <a:srcRect/>
          <a:stretch>
            <a:fillRect/>
          </a:stretch>
        </p:blipFill>
        <p:spPr bwMode="auto">
          <a:xfrm>
            <a:off x="1115616" y="1096200"/>
            <a:ext cx="6984776" cy="334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87216"/>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 Cache</a:t>
            </a:r>
            <a:endParaRPr lang="zh-CN" altLang="en-US" dirty="0"/>
          </a:p>
        </p:txBody>
      </p:sp>
      <p:sp>
        <p:nvSpPr>
          <p:cNvPr id="3" name="内容占位符 2"/>
          <p:cNvSpPr>
            <a:spLocks noGrp="1"/>
          </p:cNvSpPr>
          <p:nvPr>
            <p:ph idx="1"/>
          </p:nvPr>
        </p:nvSpPr>
        <p:spPr>
          <a:xfrm>
            <a:off x="457200" y="1412777"/>
            <a:ext cx="8229600" cy="1872208"/>
          </a:xfrm>
        </p:spPr>
        <p:txBody>
          <a:bodyPr>
            <a:normAutofit fontScale="92500" lnSpcReduction="10000"/>
          </a:bodyPr>
          <a:lstStyle/>
          <a:p>
            <a:pPr marL="0" indent="457200">
              <a:lnSpc>
                <a:spcPct val="150000"/>
              </a:lnSpc>
              <a:buNone/>
            </a:pPr>
            <a:r>
              <a:rPr lang="zh-CN" altLang="en-US" dirty="0"/>
              <a:t>使用</a:t>
            </a:r>
            <a:r>
              <a:rPr lang="en-US" altLang="zh-CN" dirty="0" smtClean="0"/>
              <a:t>Application Cache</a:t>
            </a:r>
            <a:r>
              <a:rPr lang="zh-CN" altLang="en-US" dirty="0"/>
              <a:t>，你可以指定哪一个文件是浏览器缓存保留的并提供给用户离线使用的。这时候你</a:t>
            </a:r>
            <a:r>
              <a:rPr lang="zh-CN" altLang="en-US" dirty="0" smtClean="0"/>
              <a:t>的网站工作</a:t>
            </a:r>
            <a:r>
              <a:rPr lang="zh-CN" altLang="en-US" dirty="0"/>
              <a:t>起来就像</a:t>
            </a:r>
            <a:r>
              <a:rPr lang="zh-CN" altLang="en-US" dirty="0" smtClean="0"/>
              <a:t>是线上一样</a:t>
            </a:r>
            <a:r>
              <a:rPr lang="zh-CN" altLang="en-US" dirty="0"/>
              <a:t>，并且他们不会感觉到和真正在线使用有任何</a:t>
            </a:r>
            <a:r>
              <a:rPr lang="zh-CN" altLang="en-US" dirty="0" smtClean="0"/>
              <a:t>差异。</a:t>
            </a:r>
            <a:endParaRPr lang="en-US" altLang="zh-CN" dirty="0" smtClean="0"/>
          </a:p>
          <a:p>
            <a:pPr marL="0" indent="457200">
              <a:lnSpc>
                <a:spcPct val="150000"/>
              </a:lnSpc>
              <a:buNone/>
            </a:pPr>
            <a:r>
              <a:rPr lang="zh-CN" altLang="en-US" dirty="0"/>
              <a:t>那么，哪一部分文件是浏览器要保存的呢？这一切都定义在缓存清单</a:t>
            </a:r>
            <a:r>
              <a:rPr lang="zh-CN" altLang="en-US" dirty="0" smtClean="0"/>
              <a:t>文件中</a:t>
            </a:r>
            <a:r>
              <a:rPr lang="zh-CN" altLang="en-US" dirty="0"/>
              <a:t>。</a:t>
            </a:r>
          </a:p>
        </p:txBody>
      </p:sp>
      <p:sp>
        <p:nvSpPr>
          <p:cNvPr id="5" name="TextBox 4"/>
          <p:cNvSpPr txBox="1"/>
          <p:nvPr/>
        </p:nvSpPr>
        <p:spPr>
          <a:xfrm>
            <a:off x="1728854" y="3457600"/>
            <a:ext cx="5686293" cy="307777"/>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a:latin typeface="Courier New" pitchFamily="49" charset="0"/>
                <a:cs typeface="Courier New" pitchFamily="49" charset="0"/>
              </a:rPr>
              <a:t>&lt;html manifest="</a:t>
            </a:r>
            <a:r>
              <a:rPr lang="en-US" altLang="zh-CN" sz="1400" dirty="0" err="1">
                <a:latin typeface="Courier New" pitchFamily="49" charset="0"/>
                <a:cs typeface="Courier New" pitchFamily="49" charset="0"/>
              </a:rPr>
              <a:t>cache.appcache</a:t>
            </a:r>
            <a:r>
              <a:rPr lang="en-US" altLang="zh-CN" sz="1400" dirty="0">
                <a:latin typeface="Courier New" pitchFamily="49" charset="0"/>
                <a:cs typeface="Courier New" pitchFamily="49" charset="0"/>
              </a:rPr>
              <a:t>"&gt;</a:t>
            </a:r>
          </a:p>
        </p:txBody>
      </p:sp>
      <p:sp>
        <p:nvSpPr>
          <p:cNvPr id="6" name="TextBox 5"/>
          <p:cNvSpPr txBox="1"/>
          <p:nvPr/>
        </p:nvSpPr>
        <p:spPr>
          <a:xfrm>
            <a:off x="1717791" y="4049266"/>
            <a:ext cx="5686293" cy="2246769"/>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a:latin typeface="Courier New" pitchFamily="49" charset="0"/>
                <a:cs typeface="Courier New" pitchFamily="49" charset="0"/>
              </a:rPr>
              <a:t>CACHE MANIFEST</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 version 1.0.0</a:t>
            </a:r>
            <a:br>
              <a:rPr lang="en-US" altLang="zh-CN" sz="1400" dirty="0">
                <a:latin typeface="Courier New" pitchFamily="49" charset="0"/>
                <a:cs typeface="Courier New" pitchFamily="49" charset="0"/>
              </a:rPr>
            </a:br>
            <a:r>
              <a:rPr lang="en-US" altLang="zh-CN" sz="1400" dirty="0" smtClean="0">
                <a:latin typeface="Courier New" pitchFamily="49" charset="0"/>
                <a:cs typeface="Courier New" pitchFamily="49" charset="0"/>
              </a:rPr>
              <a:t>#</a:t>
            </a:r>
            <a:r>
              <a:rPr lang="zh-CN" altLang="en-US" sz="1400" dirty="0" smtClean="0">
                <a:latin typeface="Courier New" pitchFamily="49" charset="0"/>
                <a:cs typeface="Courier New" pitchFamily="49" charset="0"/>
              </a:rPr>
              <a:t>缓存 </a:t>
            </a:r>
            <a:r>
              <a:rPr lang="en-US" altLang="zh-CN" sz="1400" dirty="0">
                <a:latin typeface="Courier New" pitchFamily="49" charset="0"/>
                <a:cs typeface="Courier New" pitchFamily="49" charset="0"/>
              </a:rPr>
              <a:t>—</a:t>
            </a:r>
            <a:r>
              <a:rPr lang="en-US" altLang="zh-CN" sz="1400" dirty="0" smtClean="0">
                <a:latin typeface="Courier New" pitchFamily="49" charset="0"/>
                <a:cs typeface="Courier New" pitchFamily="49" charset="0"/>
              </a:rPr>
              <a:t> </a:t>
            </a:r>
            <a:r>
              <a:rPr lang="zh-CN" altLang="en-US" sz="1400" dirty="0" smtClean="0">
                <a:latin typeface="Courier New" pitchFamily="49" charset="0"/>
                <a:cs typeface="Courier New" pitchFamily="49" charset="0"/>
              </a:rPr>
              <a:t>定义</a:t>
            </a:r>
            <a:r>
              <a:rPr lang="zh-CN" altLang="en-US" sz="1400" dirty="0">
                <a:latin typeface="Courier New" pitchFamily="49" charset="0"/>
                <a:cs typeface="Courier New" pitchFamily="49" charset="0"/>
              </a:rPr>
              <a:t>了哪些资源是浏览器可以缓存的</a:t>
            </a:r>
            <a:r>
              <a:rPr lang="en-US" altLang="zh-CN" sz="1400" dirty="0">
                <a:latin typeface="Courier New" pitchFamily="49" charset="0"/>
                <a:cs typeface="Courier New" pitchFamily="49" charset="0"/>
              </a:rPr>
              <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CACHE:</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/html5/</a:t>
            </a:r>
            <a:r>
              <a:rPr lang="en-US" altLang="zh-CN" sz="1400" dirty="0" err="1">
                <a:latin typeface="Courier New" pitchFamily="49" charset="0"/>
                <a:cs typeface="Courier New" pitchFamily="49" charset="0"/>
              </a:rPr>
              <a:t>src</a:t>
            </a:r>
            <a:r>
              <a:rPr lang="en-US" altLang="zh-CN" sz="1400" dirty="0">
                <a:latin typeface="Courier New" pitchFamily="49" charset="0"/>
                <a:cs typeface="Courier New" pitchFamily="49" charset="0"/>
              </a:rPr>
              <a:t>/logic.js</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/html5/</a:t>
            </a:r>
            <a:r>
              <a:rPr lang="en-US" altLang="zh-CN" sz="1400" dirty="0" err="1">
                <a:latin typeface="Courier New" pitchFamily="49" charset="0"/>
                <a:cs typeface="Courier New" pitchFamily="49" charset="0"/>
              </a:rPr>
              <a:t>src</a:t>
            </a:r>
            <a:r>
              <a:rPr lang="en-US" altLang="zh-CN" sz="1400" dirty="0">
                <a:latin typeface="Courier New" pitchFamily="49" charset="0"/>
                <a:cs typeface="Courier New" pitchFamily="49" charset="0"/>
              </a:rPr>
              <a:t>/style.css</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/html5/</a:t>
            </a:r>
            <a:r>
              <a:rPr lang="en-US" altLang="zh-CN" sz="1400" dirty="0" err="1">
                <a:latin typeface="Courier New" pitchFamily="49" charset="0"/>
                <a:cs typeface="Courier New" pitchFamily="49" charset="0"/>
              </a:rPr>
              <a:t>src</a:t>
            </a:r>
            <a:r>
              <a:rPr lang="en-US" altLang="zh-CN" sz="1400" dirty="0">
                <a:latin typeface="Courier New" pitchFamily="49" charset="0"/>
                <a:cs typeface="Courier New" pitchFamily="49" charset="0"/>
              </a:rPr>
              <a:t>/background.png</a:t>
            </a:r>
            <a:br>
              <a:rPr lang="en-US" altLang="zh-CN" sz="1400" dirty="0">
                <a:latin typeface="Courier New" pitchFamily="49" charset="0"/>
                <a:cs typeface="Courier New" pitchFamily="49" charset="0"/>
              </a:rPr>
            </a:br>
            <a:r>
              <a:rPr lang="en-US" altLang="zh-CN" sz="1400" dirty="0" smtClean="0">
                <a:latin typeface="Courier New" pitchFamily="49" charset="0"/>
                <a:cs typeface="Courier New" pitchFamily="49" charset="0"/>
              </a:rPr>
              <a:t>#</a:t>
            </a:r>
            <a:r>
              <a:rPr lang="zh-CN" altLang="en-US" sz="1400" dirty="0" smtClean="0">
                <a:latin typeface="Courier New" pitchFamily="49" charset="0"/>
                <a:cs typeface="Courier New" pitchFamily="49" charset="0"/>
              </a:rPr>
              <a:t>网络 </a:t>
            </a:r>
            <a:r>
              <a:rPr lang="en-US" altLang="zh-CN" sz="1400" dirty="0" smtClean="0">
                <a:latin typeface="Courier New" pitchFamily="49" charset="0"/>
                <a:cs typeface="Courier New" pitchFamily="49" charset="0"/>
              </a:rPr>
              <a:t>— </a:t>
            </a:r>
            <a:r>
              <a:rPr lang="zh-CN" altLang="en-US" sz="1400" dirty="0" smtClean="0">
                <a:latin typeface="Courier New" pitchFamily="49" charset="0"/>
                <a:cs typeface="Courier New" pitchFamily="49" charset="0"/>
              </a:rPr>
              <a:t>定义</a:t>
            </a:r>
            <a:r>
              <a:rPr lang="zh-CN" altLang="en-US" sz="1400" dirty="0">
                <a:latin typeface="Courier New" pitchFamily="49" charset="0"/>
                <a:cs typeface="Courier New" pitchFamily="49" charset="0"/>
              </a:rPr>
              <a:t>了哪些资源是需要用户在线才能使用</a:t>
            </a:r>
            <a:r>
              <a:rPr lang="zh-CN" altLang="en-US" sz="1400" dirty="0" smtClean="0">
                <a:latin typeface="Courier New" pitchFamily="49" charset="0"/>
                <a:cs typeface="Courier New" pitchFamily="49" charset="0"/>
              </a:rPr>
              <a:t>的</a:t>
            </a:r>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NETWORK</a:t>
            </a:r>
            <a:r>
              <a:rPr lang="en-US" altLang="zh-CN" sz="1400" dirty="0">
                <a:latin typeface="Courier New" pitchFamily="49" charset="0"/>
                <a:cs typeface="Courier New" pitchFamily="49" charset="0"/>
              </a:rPr>
              <a:t>:</a:t>
            </a:r>
            <a:br>
              <a:rPr lang="en-US" altLang="zh-CN" sz="1400" dirty="0">
                <a:latin typeface="Courier New" pitchFamily="49" charset="0"/>
                <a:cs typeface="Courier New" pitchFamily="49" charset="0"/>
              </a:rPr>
            </a:br>
            <a:r>
              <a:rPr lang="en-US" altLang="zh-CN" sz="1400" dirty="0">
                <a:latin typeface="Courier New" pitchFamily="49" charset="0"/>
                <a:cs typeface="Courier New" pitchFamily="49" charset="0"/>
              </a:rPr>
              <a:t>*</a:t>
            </a:r>
          </a:p>
        </p:txBody>
      </p:sp>
    </p:spTree>
    <p:extLst>
      <p:ext uri="{BB962C8B-B14F-4D97-AF65-F5344CB8AC3E}">
        <p14:creationId xmlns:p14="http://schemas.microsoft.com/office/powerpoint/2010/main" val="964113410"/>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smtClean="0"/>
              <a:t>设备通用</a:t>
            </a:r>
            <a:endParaRPr lang="zh-CN" alt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5841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smtClean="0"/>
              <a:t>拖拽与拖放 </a:t>
            </a:r>
            <a:r>
              <a:rPr lang="en-US" altLang="zh-CN" sz="2800" dirty="0" smtClean="0">
                <a:solidFill>
                  <a:schemeClr val="tx1">
                    <a:lumMod val="50000"/>
                    <a:lumOff val="50000"/>
                  </a:schemeClr>
                </a:solidFill>
              </a:rPr>
              <a:t>(</a:t>
            </a:r>
            <a:r>
              <a:rPr lang="en-US" altLang="zh-CN" sz="2800" dirty="0">
                <a:solidFill>
                  <a:schemeClr val="tx1">
                    <a:lumMod val="50000"/>
                    <a:lumOff val="50000"/>
                  </a:schemeClr>
                </a:solidFill>
              </a:rPr>
              <a:t>Drag &amp; Drop</a:t>
            </a:r>
            <a:r>
              <a:rPr lang="en-US" altLang="zh-CN" sz="2800" dirty="0" smtClean="0">
                <a:solidFill>
                  <a:schemeClr val="tx1">
                    <a:lumMod val="50000"/>
                    <a:lumOff val="50000"/>
                  </a:schemeClr>
                </a:solidFill>
              </a:rPr>
              <a:t>) </a:t>
            </a:r>
            <a:r>
              <a:rPr lang="zh-CN" altLang="en-US" sz="2800" dirty="0" smtClean="0"/>
              <a:t>与 文件处理 </a:t>
            </a:r>
            <a:r>
              <a:rPr lang="en-US" altLang="zh-CN" sz="2800" dirty="0" smtClean="0">
                <a:solidFill>
                  <a:schemeClr val="tx1">
                    <a:lumMod val="50000"/>
                    <a:lumOff val="50000"/>
                  </a:schemeClr>
                </a:solidFill>
              </a:rPr>
              <a:t>(</a:t>
            </a:r>
            <a:r>
              <a:rPr lang="en-US" altLang="zh-CN" sz="2800" dirty="0">
                <a:solidFill>
                  <a:schemeClr val="tx1">
                    <a:lumMod val="50000"/>
                    <a:lumOff val="50000"/>
                  </a:schemeClr>
                </a:solidFill>
              </a:rPr>
              <a:t>File API</a:t>
            </a:r>
            <a:r>
              <a:rPr lang="en-US" altLang="zh-CN" sz="2800" dirty="0" smtClean="0">
                <a:solidFill>
                  <a:schemeClr val="tx1">
                    <a:lumMod val="50000"/>
                    <a:lumOff val="50000"/>
                  </a:schemeClr>
                </a:solidFill>
              </a:rPr>
              <a:t>)</a:t>
            </a:r>
            <a:endParaRPr lang="zh-CN" altLang="en-US" sz="2800" dirty="0">
              <a:solidFill>
                <a:schemeClr val="tx1">
                  <a:lumMod val="50000"/>
                  <a:lumOff val="50000"/>
                </a:schemeClr>
              </a:solidFill>
            </a:endParaRPr>
          </a:p>
        </p:txBody>
      </p:sp>
      <p:sp>
        <p:nvSpPr>
          <p:cNvPr id="4" name="内容占位符 3"/>
          <p:cNvSpPr>
            <a:spLocks noGrp="1"/>
          </p:cNvSpPr>
          <p:nvPr>
            <p:ph idx="1"/>
          </p:nvPr>
        </p:nvSpPr>
        <p:spPr>
          <a:xfrm>
            <a:off x="457200" y="1600201"/>
            <a:ext cx="8229600" cy="2260847"/>
          </a:xfrm>
        </p:spPr>
        <p:txBody>
          <a:bodyPr>
            <a:normAutofit/>
          </a:bodyPr>
          <a:lstStyle/>
          <a:p>
            <a:pPr marL="0" indent="457200">
              <a:lnSpc>
                <a:spcPct val="150000"/>
              </a:lnSpc>
              <a:buNone/>
            </a:pPr>
            <a:r>
              <a:rPr lang="zh-CN" altLang="en-US" dirty="0"/>
              <a:t>过去我们想实现网页中的拖拽效果，基本上都是使用</a:t>
            </a:r>
            <a:r>
              <a:rPr lang="en-US" altLang="zh-CN" dirty="0"/>
              <a:t>DOM</a:t>
            </a:r>
            <a:r>
              <a:rPr lang="zh-CN" altLang="en-US" dirty="0"/>
              <a:t>事件模型中的</a:t>
            </a:r>
            <a:r>
              <a:rPr lang="en-US" altLang="zh-CN" dirty="0" err="1"/>
              <a:t>mousedown</a:t>
            </a:r>
            <a:r>
              <a:rPr lang="zh-CN" altLang="en-US" dirty="0"/>
              <a:t>、</a:t>
            </a:r>
            <a:r>
              <a:rPr lang="en-US" altLang="zh-CN" dirty="0" err="1"/>
              <a:t>mousemove</a:t>
            </a:r>
            <a:r>
              <a:rPr lang="zh-CN" altLang="en-US" dirty="0"/>
              <a:t>、</a:t>
            </a:r>
            <a:r>
              <a:rPr lang="en-US" altLang="zh-CN" dirty="0" err="1"/>
              <a:t>mouseup</a:t>
            </a:r>
            <a:r>
              <a:rPr lang="zh-CN" altLang="en-US" dirty="0" smtClean="0"/>
              <a:t>的鼠标事件</a:t>
            </a:r>
            <a:r>
              <a:rPr lang="zh-CN" altLang="en-US" dirty="0"/>
              <a:t>监听来模拟拖拽效果，为了实现实时的拖拽移动效果，还要不停地获取鼠标的坐标</a:t>
            </a:r>
            <a:r>
              <a:rPr lang="zh-CN" altLang="en-US" dirty="0" smtClean="0"/>
              <a:t>，不停</a:t>
            </a:r>
            <a:r>
              <a:rPr lang="zh-CN" altLang="en-US" dirty="0"/>
              <a:t>的修改元素的位置，代码要堆很多，而且</a:t>
            </a:r>
            <a:r>
              <a:rPr lang="zh-CN" altLang="en-US" dirty="0" smtClean="0"/>
              <a:t>性能也很差，</a:t>
            </a:r>
            <a:r>
              <a:rPr lang="zh-CN" altLang="en-US" dirty="0"/>
              <a:t>现在</a:t>
            </a:r>
            <a:r>
              <a:rPr lang="zh-CN" altLang="en-US" dirty="0" smtClean="0"/>
              <a:t>有了</a:t>
            </a:r>
            <a:r>
              <a:rPr lang="en-US" altLang="zh-CN" dirty="0" smtClean="0"/>
              <a:t>HTML5</a:t>
            </a:r>
            <a:r>
              <a:rPr lang="zh-CN" altLang="en-US" dirty="0"/>
              <a:t>原生的</a:t>
            </a:r>
            <a:r>
              <a:rPr lang="en-US" altLang="zh-CN" dirty="0"/>
              <a:t>Drag &amp; Drop </a:t>
            </a:r>
            <a:r>
              <a:rPr lang="zh-CN" altLang="en-US" dirty="0"/>
              <a:t>拖拽事件</a:t>
            </a:r>
            <a:r>
              <a:rPr lang="zh-CN" altLang="en-US" dirty="0" smtClean="0"/>
              <a:t>，再结合</a:t>
            </a:r>
            <a:r>
              <a:rPr lang="en-US" altLang="zh-CN" dirty="0" err="1" smtClean="0"/>
              <a:t>FileAPI</a:t>
            </a:r>
            <a:r>
              <a:rPr lang="en-US" altLang="zh-CN" dirty="0" smtClean="0"/>
              <a:t> </a:t>
            </a:r>
            <a:r>
              <a:rPr lang="zh-CN" altLang="en-US" dirty="0" smtClean="0"/>
              <a:t>中的 </a:t>
            </a:r>
            <a:r>
              <a:rPr lang="en-US" altLang="zh-CN" dirty="0" err="1" smtClean="0"/>
              <a:t>FileReader</a:t>
            </a:r>
            <a:r>
              <a:rPr lang="zh-CN" altLang="en-US" dirty="0" smtClean="0"/>
              <a:t>，一切变得</a:t>
            </a:r>
            <a:r>
              <a:rPr lang="en-US" altLang="zh-CN" dirty="0" smtClean="0"/>
              <a:t>so easy~</a:t>
            </a:r>
            <a:endParaRPr lang="zh-CN" alt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221088"/>
            <a:ext cx="3484700" cy="201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220294"/>
            <a:ext cx="3236247" cy="222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423383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互联网终端的十年间变化</a:t>
            </a:r>
            <a:endParaRPr kumimoji="1" lang="zh-CN" altLang="en-US" dirty="0"/>
          </a:p>
        </p:txBody>
      </p:sp>
      <p:pic>
        <p:nvPicPr>
          <p:cNvPr id="6" name="图片 5"/>
          <p:cNvPicPr>
            <a:picLocks noChangeAspect="1"/>
          </p:cNvPicPr>
          <p:nvPr/>
        </p:nvPicPr>
        <p:blipFill rotWithShape="1">
          <a:blip r:embed="rId2"/>
          <a:srcRect t="15276"/>
          <a:stretch/>
        </p:blipFill>
        <p:spPr>
          <a:xfrm>
            <a:off x="1187358" y="2120622"/>
            <a:ext cx="7284905" cy="3730934"/>
          </a:xfrm>
          <a:prstGeom prst="rect">
            <a:avLst/>
          </a:prstGeom>
        </p:spPr>
      </p:pic>
    </p:spTree>
    <p:extLst>
      <p:ext uri="{BB962C8B-B14F-4D97-AF65-F5344CB8AC3E}">
        <p14:creationId xmlns:p14="http://schemas.microsoft.com/office/powerpoint/2010/main" val="24391914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smtClean="0"/>
              <a:t>连接</a:t>
            </a:r>
            <a:endParaRPr lang="zh-CN" alt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6394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WebSocket</a:t>
            </a:r>
            <a:endParaRPr lang="zh-CN" altLang="en-US" dirty="0"/>
          </a:p>
        </p:txBody>
      </p:sp>
      <p:sp>
        <p:nvSpPr>
          <p:cNvPr id="4" name="内容占位符 3"/>
          <p:cNvSpPr>
            <a:spLocks noGrp="1"/>
          </p:cNvSpPr>
          <p:nvPr>
            <p:ph idx="1"/>
          </p:nvPr>
        </p:nvSpPr>
        <p:spPr>
          <a:xfrm>
            <a:off x="395536" y="1600200"/>
            <a:ext cx="3528392" cy="4525963"/>
          </a:xfrm>
        </p:spPr>
        <p:txBody>
          <a:bodyPr>
            <a:noAutofit/>
          </a:bodyPr>
          <a:lstStyle/>
          <a:p>
            <a:pPr marL="0" indent="457200">
              <a:lnSpc>
                <a:spcPct val="150000"/>
              </a:lnSpc>
              <a:buNone/>
            </a:pPr>
            <a:r>
              <a:rPr lang="zh-CN" altLang="en-US" sz="1400" dirty="0"/>
              <a:t>现在，很多网站为了实现即时通讯，所用的技术都是轮询</a:t>
            </a:r>
            <a:r>
              <a:rPr lang="zh-CN" altLang="en-US" sz="1400" dirty="0" smtClean="0"/>
              <a:t>。这种模式需要浏览器不断</a:t>
            </a:r>
            <a:r>
              <a:rPr lang="zh-CN" altLang="en-US" sz="1400" dirty="0"/>
              <a:t>的向服务器发出请求，然而</a:t>
            </a:r>
            <a:r>
              <a:rPr lang="en-US" altLang="zh-CN" sz="1400" dirty="0" smtClean="0"/>
              <a:t>HTTP</a:t>
            </a:r>
            <a:r>
              <a:rPr lang="zh-CN" altLang="en-US" sz="1400" dirty="0" smtClean="0"/>
              <a:t>请求的</a:t>
            </a:r>
            <a:r>
              <a:rPr lang="en-US" altLang="zh-CN" sz="1400" dirty="0" smtClean="0"/>
              <a:t>header</a:t>
            </a:r>
            <a:r>
              <a:rPr lang="zh-CN" altLang="en-US" sz="1400" dirty="0" smtClean="0"/>
              <a:t>信息是</a:t>
            </a:r>
            <a:r>
              <a:rPr lang="zh-CN" altLang="en-US" sz="1400" dirty="0"/>
              <a:t>非常长的</a:t>
            </a:r>
            <a:r>
              <a:rPr lang="zh-CN" altLang="en-US" sz="1400" dirty="0" smtClean="0"/>
              <a:t>，这样</a:t>
            </a:r>
            <a:r>
              <a:rPr lang="zh-CN" altLang="en-US" sz="1400" dirty="0"/>
              <a:t>会占用很多的带宽和服务器资源</a:t>
            </a:r>
            <a:r>
              <a:rPr lang="zh-CN" altLang="en-US" sz="1400" dirty="0" smtClean="0"/>
              <a:t>。</a:t>
            </a:r>
            <a:endParaRPr lang="en-US" altLang="zh-CN" sz="1400" dirty="0" smtClean="0"/>
          </a:p>
          <a:p>
            <a:pPr marL="0" indent="457200">
              <a:lnSpc>
                <a:spcPct val="150000"/>
              </a:lnSpc>
              <a:buNone/>
            </a:pPr>
            <a:r>
              <a:rPr lang="en-US" altLang="zh-CN" sz="1400" dirty="0" err="1" smtClean="0"/>
              <a:t>WebSockets</a:t>
            </a:r>
            <a:r>
              <a:rPr lang="zh-CN" altLang="en-US" sz="1400" dirty="0"/>
              <a:t>是在一个</a:t>
            </a:r>
            <a:r>
              <a:rPr lang="en-US" altLang="zh-CN" sz="1400" dirty="0"/>
              <a:t>(TCP)</a:t>
            </a:r>
            <a:r>
              <a:rPr lang="zh-CN" altLang="en-US" sz="1400" dirty="0"/>
              <a:t>接口进行双向通信的技术，</a:t>
            </a:r>
            <a:r>
              <a:rPr lang="en-US" altLang="zh-CN" sz="1400" dirty="0"/>
              <a:t>PUSH</a:t>
            </a:r>
            <a:r>
              <a:rPr lang="zh-CN" altLang="en-US" sz="1400" dirty="0"/>
              <a:t>技术类型</a:t>
            </a:r>
            <a:r>
              <a:rPr lang="zh-CN" altLang="en-US" sz="1400" dirty="0" smtClean="0"/>
              <a:t>。能</a:t>
            </a:r>
            <a:r>
              <a:rPr lang="zh-CN" altLang="en-US" sz="1400" dirty="0"/>
              <a:t>更好的节省服务器资源和带宽并达到实时通讯</a:t>
            </a:r>
            <a:r>
              <a:rPr lang="zh-CN" altLang="en-US" sz="1400" dirty="0" smtClean="0"/>
              <a:t>。</a:t>
            </a:r>
            <a:endParaRPr lang="en-US" altLang="zh-CN" sz="1400" dirty="0" smtClean="0"/>
          </a:p>
          <a:p>
            <a:pPr marL="0" indent="457200">
              <a:lnSpc>
                <a:spcPct val="150000"/>
              </a:lnSpc>
              <a:buNone/>
            </a:pPr>
            <a:r>
              <a:rPr lang="zh-CN" altLang="en-US" sz="1400" dirty="0"/>
              <a:t>在 </a:t>
            </a:r>
            <a:r>
              <a:rPr lang="en-US" altLang="zh-CN" sz="1400" dirty="0" err="1"/>
              <a:t>WebSocket</a:t>
            </a:r>
            <a:r>
              <a:rPr lang="en-US" altLang="zh-CN" sz="1400" dirty="0"/>
              <a:t> API </a:t>
            </a:r>
            <a:r>
              <a:rPr lang="zh-CN" altLang="en-US" sz="1400" dirty="0"/>
              <a:t>中，浏览器和服务器只需</a:t>
            </a:r>
            <a:r>
              <a:rPr lang="zh-CN" altLang="en-US" sz="1400" dirty="0" smtClean="0"/>
              <a:t>要做</a:t>
            </a:r>
            <a:r>
              <a:rPr lang="zh-CN" altLang="en-US" sz="1400" dirty="0"/>
              <a:t>一个握手的动作，然后，浏览器和服务器之间就形成了一条快速通道。两者之间就直接可以数据互相传送。</a:t>
            </a:r>
          </a:p>
        </p:txBody>
      </p:sp>
      <p:pic>
        <p:nvPicPr>
          <p:cNvPr id="11266" name="Picture 2" descr="http://warmcat.com/websocket-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972" y="1916832"/>
            <a:ext cx="47625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844680"/>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桌面通知 </a:t>
            </a:r>
            <a:r>
              <a:rPr lang="en-US" altLang="zh-CN" dirty="0" smtClean="0">
                <a:solidFill>
                  <a:schemeClr val="tx1">
                    <a:lumMod val="50000"/>
                    <a:lumOff val="50000"/>
                  </a:schemeClr>
                </a:solidFill>
              </a:rPr>
              <a:t>(</a:t>
            </a:r>
            <a:r>
              <a:rPr lang="en-US" altLang="zh-CN" dirty="0">
                <a:solidFill>
                  <a:schemeClr val="tx1">
                    <a:lumMod val="50000"/>
                    <a:lumOff val="50000"/>
                  </a:schemeClr>
                </a:solidFill>
              </a:rPr>
              <a:t>Notifications</a:t>
            </a:r>
            <a:r>
              <a:rPr lang="en-US" altLang="zh-CN" dirty="0" smtClean="0">
                <a:solidFill>
                  <a:schemeClr val="tx1">
                    <a:lumMod val="50000"/>
                    <a:lumOff val="50000"/>
                  </a:schemeClr>
                </a:solidFill>
              </a:rPr>
              <a:t>)</a:t>
            </a:r>
            <a:endParaRPr lang="zh-CN" altLang="en-US" dirty="0">
              <a:solidFill>
                <a:schemeClr val="tx1">
                  <a:lumMod val="50000"/>
                  <a:lumOff val="50000"/>
                </a:schemeClr>
              </a:solidFill>
            </a:endParaRPr>
          </a:p>
        </p:txBody>
      </p:sp>
      <p:sp>
        <p:nvSpPr>
          <p:cNvPr id="3" name="内容占位符 2"/>
          <p:cNvSpPr>
            <a:spLocks noGrp="1"/>
          </p:cNvSpPr>
          <p:nvPr>
            <p:ph idx="1"/>
          </p:nvPr>
        </p:nvSpPr>
        <p:spPr>
          <a:xfrm>
            <a:off x="457200" y="1600201"/>
            <a:ext cx="8229600" cy="1036712"/>
          </a:xfrm>
        </p:spPr>
        <p:txBody>
          <a:bodyPr/>
          <a:lstStyle/>
          <a:p>
            <a:pPr marL="0" indent="457200">
              <a:lnSpc>
                <a:spcPct val="150000"/>
              </a:lnSpc>
              <a:buNone/>
            </a:pPr>
            <a:r>
              <a:rPr lang="zh-CN" altLang="en-US" dirty="0" smtClean="0"/>
              <a:t>通过</a:t>
            </a:r>
            <a:r>
              <a:rPr lang="zh-CN" altLang="en-US" dirty="0"/>
              <a:t>桌面通知系统，网站可以在用户桌面弹出一条通知，无论用户是否浏览</a:t>
            </a:r>
            <a:r>
              <a:rPr lang="zh-CN" altLang="en-US" dirty="0" smtClean="0"/>
              <a:t>当前网页</a:t>
            </a:r>
            <a:r>
              <a:rPr lang="zh-CN" altLang="en-US" dirty="0"/>
              <a:t>，甚至最小化了浏览器，通知均可到达用户</a:t>
            </a:r>
            <a:r>
              <a:rPr lang="zh-CN" altLang="en-US" dirty="0" smtClean="0"/>
              <a:t>桌面。</a:t>
            </a:r>
            <a:endParaRPr lang="zh-CN" altLang="en-US" dirty="0"/>
          </a:p>
        </p:txBody>
      </p:sp>
      <p:pic>
        <p:nvPicPr>
          <p:cNvPr id="13316" name="Picture 4" descr="http://erniu.net/wp-content/uploads/2010/11/webqq2-web-Notifications.jpg"/>
          <p:cNvPicPr>
            <a:picLocks noChangeAspect="1" noChangeArrowheads="1"/>
          </p:cNvPicPr>
          <p:nvPr/>
        </p:nvPicPr>
        <p:blipFill rotWithShape="1">
          <a:blip r:embed="rId2">
            <a:extLst>
              <a:ext uri="{28A0092B-C50C-407E-A947-70E740481C1C}">
                <a14:useLocalDpi xmlns:a14="http://schemas.microsoft.com/office/drawing/2010/main" val="0"/>
              </a:ext>
            </a:extLst>
          </a:blip>
          <a:srcRect l="7052" t="16234" b="11298"/>
          <a:stretch/>
        </p:blipFill>
        <p:spPr bwMode="auto">
          <a:xfrm>
            <a:off x="5076056" y="4958283"/>
            <a:ext cx="3063230" cy="1063005"/>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5030688"/>
            <a:ext cx="30194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15616" y="2924944"/>
            <a:ext cx="6984777" cy="1384995"/>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a:latin typeface="Courier New" pitchFamily="49" charset="0"/>
                <a:cs typeface="Courier New" pitchFamily="49" charset="0"/>
              </a:rPr>
              <a:t>if (</a:t>
            </a:r>
            <a:r>
              <a:rPr lang="en-US" altLang="zh-CN" sz="1400" dirty="0" err="1">
                <a:latin typeface="Courier New" pitchFamily="49" charset="0"/>
                <a:cs typeface="Courier New" pitchFamily="49" charset="0"/>
              </a:rPr>
              <a:t>window.webkitNotifications.checkPermission</a:t>
            </a:r>
            <a:r>
              <a:rPr lang="en-US" altLang="zh-CN" sz="1400" dirty="0">
                <a:latin typeface="Courier New" pitchFamily="49" charset="0"/>
                <a:cs typeface="Courier New" pitchFamily="49" charset="0"/>
              </a:rPr>
              <a:t>() == 0) {</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var</a:t>
            </a:r>
            <a:r>
              <a:rPr lang="en-US" altLang="zh-CN" sz="1400" dirty="0" smtClean="0">
                <a:latin typeface="Courier New" pitchFamily="49" charset="0"/>
                <a:cs typeface="Courier New" pitchFamily="49" charset="0"/>
              </a:rPr>
              <a:t> title = '</a:t>
            </a:r>
            <a:r>
              <a:rPr lang="zh-CN" altLang="en-US" sz="1400" dirty="0">
                <a:latin typeface="Courier New" pitchFamily="49" charset="0"/>
                <a:cs typeface="Courier New" pitchFamily="49" charset="0"/>
              </a:rPr>
              <a:t>领跑</a:t>
            </a:r>
            <a:r>
              <a:rPr lang="en-US" altLang="zh-CN" sz="1400" dirty="0">
                <a:latin typeface="Courier New" pitchFamily="49" charset="0"/>
                <a:cs typeface="Courier New" pitchFamily="49" charset="0"/>
              </a:rPr>
              <a:t>HTML5</a:t>
            </a:r>
            <a:r>
              <a:rPr lang="zh-CN" altLang="en-US" sz="1400" dirty="0">
                <a:latin typeface="Courier New" pitchFamily="49" charset="0"/>
                <a:cs typeface="Courier New" pitchFamily="49" charset="0"/>
              </a:rPr>
              <a:t>支持 傲游升级自主内核</a:t>
            </a:r>
            <a:r>
              <a:rPr lang="en-US" altLang="zh-CN" sz="1400" dirty="0" smtClean="0">
                <a:latin typeface="Courier New" pitchFamily="49" charset="0"/>
                <a:cs typeface="Courier New" pitchFamily="49" charset="0"/>
              </a:rPr>
              <a:t>',</a:t>
            </a:r>
          </a:p>
          <a:p>
            <a:r>
              <a:rPr lang="en-US" altLang="zh-CN" sz="1400" dirty="0" smtClean="0">
                <a:latin typeface="Courier New" pitchFamily="49" charset="0"/>
                <a:cs typeface="Courier New" pitchFamily="49" charset="0"/>
              </a:rPr>
              <a:t>        text = </a:t>
            </a:r>
            <a:r>
              <a:rPr lang="en-US" altLang="zh-CN" sz="1400" dirty="0">
                <a:latin typeface="Courier New" pitchFamily="49" charset="0"/>
                <a:cs typeface="Courier New" pitchFamily="49" charset="0"/>
              </a:rPr>
              <a:t>'</a:t>
            </a:r>
            <a:r>
              <a:rPr lang="zh-CN" altLang="en-US" sz="1400" dirty="0" smtClean="0">
                <a:latin typeface="Courier New" pitchFamily="49" charset="0"/>
                <a:cs typeface="Courier New" pitchFamily="49" charset="0"/>
              </a:rPr>
              <a:t>桌面通知时</a:t>
            </a:r>
            <a:r>
              <a:rPr lang="en-US" altLang="zh-CN" sz="1400" dirty="0" smtClean="0">
                <a:latin typeface="Courier New" pitchFamily="49" charset="0"/>
                <a:cs typeface="Courier New" pitchFamily="49" charset="0"/>
              </a:rPr>
              <a:t>HTML5</a:t>
            </a:r>
            <a:r>
              <a:rPr lang="zh-CN" altLang="en-US" sz="1400" dirty="0" smtClean="0">
                <a:latin typeface="Courier New" pitchFamily="49" charset="0"/>
                <a:cs typeface="Courier New" pitchFamily="49" charset="0"/>
              </a:rPr>
              <a:t>的独门秘籍</a:t>
            </a:r>
            <a:r>
              <a:rPr lang="en-US" altLang="zh-CN" sz="1400" dirty="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window.webkitNotifications.createNotification</a:t>
            </a:r>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title, </a:t>
            </a:r>
            <a:r>
              <a:rPr lang="en-US" altLang="zh-CN" sz="1400" dirty="0">
                <a:latin typeface="Courier New" pitchFamily="49" charset="0"/>
                <a:cs typeface="Courier New" pitchFamily="49" charset="0"/>
              </a:rPr>
              <a:t>text).show(); </a:t>
            </a:r>
          </a:p>
          <a:p>
            <a:r>
              <a:rPr lang="en-US" altLang="zh-CN" sz="1400" dirty="0" smtClean="0">
                <a:latin typeface="Courier New" pitchFamily="49" charset="0"/>
                <a:cs typeface="Courier New" pitchFamily="49" charset="0"/>
              </a:rPr>
              <a:t>}</a:t>
            </a:r>
            <a:endParaRPr lang="en-US" altLang="zh-CN" sz="1400" dirty="0">
              <a:latin typeface="Courier New" pitchFamily="49" charset="0"/>
              <a:cs typeface="Courier New" pitchFamily="49" charset="0"/>
            </a:endParaRPr>
          </a:p>
        </p:txBody>
      </p:sp>
    </p:spTree>
    <p:extLst>
      <p:ext uri="{BB962C8B-B14F-4D97-AF65-F5344CB8AC3E}">
        <p14:creationId xmlns:p14="http://schemas.microsoft.com/office/powerpoint/2010/main" val="144196225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smtClean="0"/>
              <a:t>多媒体</a:t>
            </a:r>
            <a:endParaRPr lang="zh-CN" alt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3061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音频和视频 </a:t>
            </a:r>
            <a:r>
              <a:rPr lang="en-US" altLang="zh-CN" dirty="0" smtClean="0">
                <a:solidFill>
                  <a:schemeClr val="tx1">
                    <a:lumMod val="50000"/>
                    <a:lumOff val="50000"/>
                  </a:schemeClr>
                </a:solidFill>
              </a:rPr>
              <a:t>(Audio + Video)</a:t>
            </a:r>
            <a:endParaRPr lang="zh-CN" altLang="en-US" dirty="0">
              <a:solidFill>
                <a:schemeClr val="tx1">
                  <a:lumMod val="50000"/>
                  <a:lumOff val="50000"/>
                </a:schemeClr>
              </a:solidFill>
            </a:endParaRPr>
          </a:p>
        </p:txBody>
      </p:sp>
      <p:sp>
        <p:nvSpPr>
          <p:cNvPr id="4" name="内容占位符 3"/>
          <p:cNvSpPr>
            <a:spLocks noGrp="1"/>
          </p:cNvSpPr>
          <p:nvPr>
            <p:ph idx="1"/>
          </p:nvPr>
        </p:nvSpPr>
        <p:spPr>
          <a:xfrm>
            <a:off x="457200" y="1600201"/>
            <a:ext cx="8229600" cy="892696"/>
          </a:xfrm>
        </p:spPr>
        <p:txBody>
          <a:bodyPr>
            <a:normAutofit lnSpcReduction="10000"/>
          </a:bodyPr>
          <a:lstStyle/>
          <a:p>
            <a:pPr marL="0" indent="457200">
              <a:lnSpc>
                <a:spcPct val="150000"/>
              </a:lnSpc>
              <a:buNone/>
            </a:pPr>
            <a:r>
              <a:rPr lang="en-US" altLang="zh-CN" dirty="0"/>
              <a:t>Audio</a:t>
            </a:r>
            <a:r>
              <a:rPr lang="zh-CN" altLang="en-US" dirty="0"/>
              <a:t>和</a:t>
            </a:r>
            <a:r>
              <a:rPr lang="en-US" altLang="zh-CN" dirty="0"/>
              <a:t>Video</a:t>
            </a:r>
            <a:r>
              <a:rPr lang="zh-CN" altLang="en-US" dirty="0"/>
              <a:t>是首批添加到</a:t>
            </a:r>
            <a:r>
              <a:rPr lang="en-US" altLang="zh-CN" dirty="0"/>
              <a:t>HTML</a:t>
            </a:r>
            <a:r>
              <a:rPr lang="zh-CN" altLang="en-US" dirty="0"/>
              <a:t>规范中的标签。它们的加入使得我们可以像插入图片一样来处理音频及视频文件。</a:t>
            </a:r>
          </a:p>
        </p:txBody>
      </p:sp>
      <p:sp>
        <p:nvSpPr>
          <p:cNvPr id="6" name="TextBox 5"/>
          <p:cNvSpPr txBox="1"/>
          <p:nvPr/>
        </p:nvSpPr>
        <p:spPr>
          <a:xfrm>
            <a:off x="1115616" y="2834352"/>
            <a:ext cx="6984777" cy="738664"/>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a:latin typeface="Courier New" pitchFamily="49" charset="0"/>
                <a:cs typeface="Courier New" pitchFamily="49" charset="0"/>
              </a:rPr>
              <a:t>&lt;audio </a:t>
            </a:r>
            <a:r>
              <a:rPr lang="en-US" altLang="zh-CN" sz="1400" dirty="0" err="1" smtClean="0">
                <a:latin typeface="Courier New" pitchFamily="49" charset="0"/>
                <a:cs typeface="Courier New" pitchFamily="49" charset="0"/>
              </a:rPr>
              <a:t>src</a:t>
            </a:r>
            <a:r>
              <a:rPr lang="en-US" altLang="zh-CN" sz="1400" dirty="0">
                <a:latin typeface="Courier New" pitchFamily="49" charset="0"/>
                <a:cs typeface="Courier New" pitchFamily="49" charset="0"/>
              </a:rPr>
              <a:t>="sound.mp3" controls&gt;&lt;/audio&gt;</a:t>
            </a:r>
          </a:p>
          <a:p>
            <a:endParaRPr lang="en-US" altLang="zh-CN" sz="1400" dirty="0">
              <a:latin typeface="Courier New" pitchFamily="49" charset="0"/>
              <a:cs typeface="Courier New" pitchFamily="49" charset="0"/>
            </a:endParaRPr>
          </a:p>
          <a:p>
            <a:r>
              <a:rPr lang="en-US" altLang="zh-CN" sz="1400" dirty="0">
                <a:latin typeface="Courier New" pitchFamily="49" charset="0"/>
                <a:cs typeface="Courier New" pitchFamily="49" charset="0"/>
              </a:rPr>
              <a:t>&lt;video </a:t>
            </a:r>
            <a:r>
              <a:rPr lang="en-US" altLang="zh-CN" sz="1400" dirty="0" err="1" smtClean="0">
                <a:latin typeface="Courier New" pitchFamily="49" charset="0"/>
                <a:cs typeface="Courier New" pitchFamily="49" charset="0"/>
              </a:rPr>
              <a:t>src</a:t>
            </a:r>
            <a:r>
              <a:rPr lang="en-US" altLang="zh-CN" sz="1400" dirty="0">
                <a:latin typeface="Courier New" pitchFamily="49" charset="0"/>
                <a:cs typeface="Courier New" pitchFamily="49" charset="0"/>
              </a:rPr>
              <a:t>="</a:t>
            </a:r>
            <a:r>
              <a:rPr lang="en-US" altLang="zh-CN" sz="1400" dirty="0" err="1">
                <a:latin typeface="Courier New" pitchFamily="49" charset="0"/>
                <a:cs typeface="Courier New" pitchFamily="49" charset="0"/>
              </a:rPr>
              <a:t>movie.webm</a:t>
            </a:r>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autoplay</a:t>
            </a:r>
            <a:r>
              <a:rPr lang="en-US" altLang="zh-CN" sz="1400" dirty="0">
                <a:latin typeface="Courier New" pitchFamily="49" charset="0"/>
                <a:cs typeface="Courier New" pitchFamily="49" charset="0"/>
              </a:rPr>
              <a:t> controls&gt;&lt;/video</a:t>
            </a:r>
            <a:r>
              <a:rPr lang="en-US" altLang="zh-CN" sz="1400" dirty="0" smtClean="0">
                <a:latin typeface="Courier New" pitchFamily="49" charset="0"/>
                <a:cs typeface="Courier New" pitchFamily="49" charset="0"/>
              </a:rPr>
              <a:t>&gt;</a:t>
            </a:r>
            <a:endParaRPr lang="en-US" altLang="zh-CN" sz="1400" dirty="0">
              <a:latin typeface="Courier New" pitchFamily="49" charset="0"/>
              <a:cs typeface="Courier New" pitchFamily="49"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05064"/>
            <a:ext cx="37338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905176"/>
            <a:ext cx="2857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657936"/>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a:t>三维、图形与特效</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5727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a:t>
            </a:r>
            <a:r>
              <a:rPr lang="zh-CN" altLang="en-US" dirty="0" smtClean="0"/>
              <a:t>画布元素</a:t>
            </a:r>
            <a:endParaRPr lang="zh-CN" altLang="en-US" dirty="0"/>
          </a:p>
        </p:txBody>
      </p:sp>
      <p:sp>
        <p:nvSpPr>
          <p:cNvPr id="3" name="内容占位符 2"/>
          <p:cNvSpPr>
            <a:spLocks noGrp="1"/>
          </p:cNvSpPr>
          <p:nvPr>
            <p:ph idx="1"/>
          </p:nvPr>
        </p:nvSpPr>
        <p:spPr>
          <a:xfrm>
            <a:off x="457200" y="1556792"/>
            <a:ext cx="8229600" cy="1612776"/>
          </a:xfrm>
        </p:spPr>
        <p:txBody>
          <a:bodyPr>
            <a:normAutofit/>
          </a:bodyPr>
          <a:lstStyle/>
          <a:p>
            <a:pPr marL="0" indent="457200">
              <a:lnSpc>
                <a:spcPct val="150000"/>
              </a:lnSpc>
              <a:buNone/>
            </a:pPr>
            <a:r>
              <a:rPr lang="zh-CN" altLang="en-US" dirty="0" smtClean="0"/>
              <a:t>传统</a:t>
            </a:r>
            <a:r>
              <a:rPr lang="zh-CN" altLang="en-US" dirty="0"/>
              <a:t>的网页，总是使用</a:t>
            </a:r>
            <a:r>
              <a:rPr lang="en-US" altLang="zh-CN" dirty="0"/>
              <a:t>GIF</a:t>
            </a:r>
            <a:r>
              <a:rPr lang="zh-CN" altLang="en-US" dirty="0"/>
              <a:t>或者</a:t>
            </a:r>
            <a:r>
              <a:rPr lang="en-US" altLang="zh-CN" dirty="0"/>
              <a:t>JPEG</a:t>
            </a:r>
            <a:r>
              <a:rPr lang="zh-CN" altLang="en-US" dirty="0"/>
              <a:t>来显示图像，这种图形是需要事先画</a:t>
            </a:r>
            <a:r>
              <a:rPr lang="zh-CN" altLang="en-US" dirty="0" smtClean="0"/>
              <a:t>好的“静态”</a:t>
            </a:r>
            <a:r>
              <a:rPr lang="zh-CN" altLang="en-US" dirty="0"/>
              <a:t>的</a:t>
            </a:r>
            <a:r>
              <a:rPr lang="zh-CN" altLang="en-US" dirty="0" smtClean="0"/>
              <a:t>图像。而</a:t>
            </a:r>
            <a:r>
              <a:rPr lang="en-US" altLang="zh-CN" dirty="0"/>
              <a:t>Canvas</a:t>
            </a:r>
            <a:r>
              <a:rPr lang="zh-CN" altLang="en-US" dirty="0"/>
              <a:t>，</a:t>
            </a:r>
            <a:r>
              <a:rPr lang="zh-CN" altLang="en-US" dirty="0" smtClean="0"/>
              <a:t>则是</a:t>
            </a:r>
            <a:r>
              <a:rPr lang="zh-CN" altLang="en-US" dirty="0"/>
              <a:t>用</a:t>
            </a:r>
            <a:r>
              <a:rPr lang="en-US" altLang="zh-CN" dirty="0" err="1"/>
              <a:t>Javascript</a:t>
            </a:r>
            <a:r>
              <a:rPr lang="zh-CN" altLang="en-US" dirty="0"/>
              <a:t>的一种绘图手段</a:t>
            </a:r>
            <a:r>
              <a:rPr lang="zh-CN" altLang="en-US" dirty="0" smtClean="0"/>
              <a:t>。</a:t>
            </a:r>
            <a:endParaRPr lang="en-US" altLang="zh-CN" dirty="0" smtClean="0"/>
          </a:p>
          <a:p>
            <a:pPr marL="0" indent="457200">
              <a:lnSpc>
                <a:spcPct val="150000"/>
              </a:lnSpc>
              <a:buNone/>
            </a:pPr>
            <a:r>
              <a:rPr lang="zh-CN" altLang="en-US" dirty="0" smtClean="0"/>
              <a:t>可以</a:t>
            </a:r>
            <a:r>
              <a:rPr lang="zh-CN" altLang="en-US" dirty="0"/>
              <a:t>用它来画图、合成图象、或做简单的</a:t>
            </a:r>
            <a:r>
              <a:rPr lang="en-US" altLang="zh-CN" dirty="0"/>
              <a:t>(</a:t>
            </a:r>
            <a:r>
              <a:rPr lang="zh-CN" altLang="en-US" dirty="0"/>
              <a:t>和不那么简单的</a:t>
            </a:r>
            <a:r>
              <a:rPr lang="en-US" altLang="zh-CN" dirty="0"/>
              <a:t>)</a:t>
            </a:r>
            <a:r>
              <a:rPr lang="zh-CN" altLang="en-US" dirty="0"/>
              <a:t>动画</a:t>
            </a:r>
            <a:r>
              <a:rPr lang="zh-CN" altLang="en-US" dirty="0" smtClean="0"/>
              <a:t>。</a:t>
            </a:r>
            <a:endParaRPr lang="zh-CN" altLang="en-US" dirty="0"/>
          </a:p>
        </p:txBody>
      </p:sp>
      <p:sp>
        <p:nvSpPr>
          <p:cNvPr id="5" name="TextBox 4"/>
          <p:cNvSpPr txBox="1"/>
          <p:nvPr/>
        </p:nvSpPr>
        <p:spPr>
          <a:xfrm>
            <a:off x="539552" y="3272204"/>
            <a:ext cx="7488832" cy="2893100"/>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a:latin typeface="Courier New" pitchFamily="49" charset="0"/>
                <a:cs typeface="Courier New" pitchFamily="49" charset="0"/>
              </a:rPr>
              <a:t>&lt;canvas id="canvas" width</a:t>
            </a:r>
            <a:r>
              <a:rPr lang="en-US" altLang="zh-CN" sz="1400" dirty="0" smtClean="0">
                <a:latin typeface="Courier New" pitchFamily="49" charset="0"/>
                <a:cs typeface="Courier New" pitchFamily="49" charset="0"/>
              </a:rPr>
              <a:t>="300" </a:t>
            </a:r>
            <a:r>
              <a:rPr lang="en-US" altLang="zh-CN" sz="1400" dirty="0">
                <a:latin typeface="Courier New" pitchFamily="49" charset="0"/>
                <a:cs typeface="Courier New" pitchFamily="49" charset="0"/>
              </a:rPr>
              <a:t>height</a:t>
            </a:r>
            <a:r>
              <a:rPr lang="en-US" altLang="zh-CN" sz="1400" dirty="0" smtClean="0">
                <a:latin typeface="Courier New" pitchFamily="49" charset="0"/>
                <a:cs typeface="Courier New" pitchFamily="49" charset="0"/>
              </a:rPr>
              <a:t>="300</a:t>
            </a:r>
            <a:r>
              <a:rPr lang="en-US" altLang="zh-CN" sz="1400" dirty="0">
                <a:latin typeface="Courier New" pitchFamily="49" charset="0"/>
                <a:cs typeface="Courier New" pitchFamily="49" charset="0"/>
              </a:rPr>
              <a:t>"&gt;&lt;/canvas&gt;</a:t>
            </a:r>
          </a:p>
          <a:p>
            <a:endParaRPr lang="en-US" altLang="zh-CN" sz="1400" dirty="0">
              <a:latin typeface="Courier New" pitchFamily="49" charset="0"/>
              <a:cs typeface="Courier New" pitchFamily="49" charset="0"/>
            </a:endParaRPr>
          </a:p>
          <a:p>
            <a:r>
              <a:rPr lang="en-US" altLang="zh-CN" sz="1400" dirty="0">
                <a:latin typeface="Courier New" pitchFamily="49" charset="0"/>
                <a:cs typeface="Courier New" pitchFamily="49" charset="0"/>
              </a:rPr>
              <a:t>&lt;script&gt;</a:t>
            </a:r>
          </a:p>
          <a:p>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var</a:t>
            </a:r>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document.getElementById</a:t>
            </a:r>
            <a:r>
              <a:rPr lang="en-US" altLang="zh-CN" sz="1400" dirty="0">
                <a:latin typeface="Courier New" pitchFamily="49" charset="0"/>
                <a:cs typeface="Courier New" pitchFamily="49" charset="0"/>
              </a:rPr>
              <a:t>("canvas").</a:t>
            </a:r>
            <a:r>
              <a:rPr lang="en-US" altLang="zh-CN" sz="1400" dirty="0" err="1">
                <a:latin typeface="Courier New" pitchFamily="49" charset="0"/>
                <a:cs typeface="Courier New" pitchFamily="49" charset="0"/>
              </a:rPr>
              <a:t>getContext</a:t>
            </a:r>
            <a:r>
              <a:rPr lang="en-US" altLang="zh-CN" sz="1400" dirty="0">
                <a:latin typeface="Courier New" pitchFamily="49" charset="0"/>
                <a:cs typeface="Courier New" pitchFamily="49" charset="0"/>
              </a:rPr>
              <a:t>("2d");</a:t>
            </a:r>
          </a:p>
          <a:p>
            <a:r>
              <a:rPr lang="en-US" altLang="zh-CN" sz="1400" dirty="0" smtClean="0">
                <a:latin typeface="Courier New" pitchFamily="49" charset="0"/>
                <a:cs typeface="Courier New" pitchFamily="49" charset="0"/>
              </a:rPr>
              <a:t>  </a:t>
            </a:r>
            <a:r>
              <a:rPr lang="en-US" altLang="zh-CN" sz="1400" dirty="0" err="1" smtClean="0">
                <a:latin typeface="Courier New" pitchFamily="49" charset="0"/>
                <a:cs typeface="Courier New" pitchFamily="49" charset="0"/>
              </a:rPr>
              <a:t>ctx.fillRect</a:t>
            </a:r>
            <a:r>
              <a:rPr lang="en-US" altLang="zh-CN" sz="1400" dirty="0" smtClean="0">
                <a:latin typeface="Courier New" pitchFamily="49" charset="0"/>
                <a:cs typeface="Courier New" pitchFamily="49" charset="0"/>
              </a:rPr>
              <a:t>(20</a:t>
            </a:r>
            <a:r>
              <a:rPr lang="en-US" altLang="zh-CN" sz="1400" dirty="0">
                <a:latin typeface="Courier New" pitchFamily="49" charset="0"/>
                <a:cs typeface="Courier New" pitchFamily="49" charset="0"/>
              </a:rPr>
              <a:t>, 25, 150, 100);</a:t>
            </a:r>
          </a:p>
          <a:p>
            <a:r>
              <a:rPr lang="en-US" altLang="zh-CN" sz="1400" dirty="0">
                <a:latin typeface="Courier New" pitchFamily="49" charset="0"/>
                <a:cs typeface="Courier New" pitchFamily="49" charset="0"/>
              </a:rPr>
              <a:t>  </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ctx.beginPath</a:t>
            </a:r>
            <a:r>
              <a:rPr lang="en-US" altLang="zh-CN" sz="1400" dirty="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ctx.arc(220</a:t>
            </a:r>
            <a:r>
              <a:rPr lang="en-US" altLang="zh-CN" sz="1400" dirty="0">
                <a:latin typeface="Courier New" pitchFamily="49" charset="0"/>
                <a:cs typeface="Courier New" pitchFamily="49" charset="0"/>
              </a:rPr>
              <a:t>, 110, 100, </a:t>
            </a:r>
            <a:r>
              <a:rPr lang="en-US" altLang="zh-CN" sz="1400" dirty="0" err="1">
                <a:latin typeface="Courier New" pitchFamily="49" charset="0"/>
                <a:cs typeface="Courier New" pitchFamily="49" charset="0"/>
              </a:rPr>
              <a:t>Math.PI</a:t>
            </a:r>
            <a:r>
              <a:rPr lang="en-US" altLang="zh-CN" sz="1400" dirty="0">
                <a:latin typeface="Courier New" pitchFamily="49" charset="0"/>
                <a:cs typeface="Courier New" pitchFamily="49" charset="0"/>
              </a:rPr>
              <a:t> * 1/2, </a:t>
            </a:r>
            <a:r>
              <a:rPr lang="en-US" altLang="zh-CN" sz="1400" dirty="0" err="1">
                <a:latin typeface="Courier New" pitchFamily="49" charset="0"/>
                <a:cs typeface="Courier New" pitchFamily="49" charset="0"/>
              </a:rPr>
              <a:t>Math.PI</a:t>
            </a:r>
            <a:r>
              <a:rPr lang="en-US" altLang="zh-CN" sz="1400" dirty="0">
                <a:latin typeface="Courier New" pitchFamily="49" charset="0"/>
                <a:cs typeface="Courier New" pitchFamily="49" charset="0"/>
              </a:rPr>
              <a:t> * 3/2);</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ctx.lineWidth</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 15;</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ctx.lineCap</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 'round';</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ctx.strokeStyle</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rgba</a:t>
            </a:r>
            <a:r>
              <a:rPr lang="en-US" altLang="zh-CN" sz="1400" dirty="0">
                <a:latin typeface="Courier New" pitchFamily="49" charset="0"/>
                <a:cs typeface="Courier New" pitchFamily="49" charset="0"/>
              </a:rPr>
              <a:t>(255, 127, 0, 0.5)';</a:t>
            </a:r>
          </a:p>
          <a:p>
            <a:r>
              <a:rPr lang="en-US" altLang="zh-CN" sz="1400" dirty="0">
                <a:latin typeface="Courier New" pitchFamily="49" charset="0"/>
                <a:cs typeface="Courier New" pitchFamily="49" charset="0"/>
              </a:rPr>
              <a:t>  </a:t>
            </a:r>
            <a:r>
              <a:rPr lang="en-US" altLang="zh-CN" sz="1400" dirty="0" err="1" smtClean="0">
                <a:latin typeface="Courier New" pitchFamily="49" charset="0"/>
                <a:cs typeface="Courier New" pitchFamily="49" charset="0"/>
              </a:rPr>
              <a:t>ctx.stroke</a:t>
            </a:r>
            <a:r>
              <a:rPr lang="en-US" altLang="zh-CN" sz="1400" dirty="0">
                <a:latin typeface="Courier New" pitchFamily="49" charset="0"/>
                <a:cs typeface="Courier New" pitchFamily="49" charset="0"/>
              </a:rPr>
              <a:t>();</a:t>
            </a:r>
          </a:p>
          <a:p>
            <a:r>
              <a:rPr lang="en-US" altLang="zh-CN" sz="1400" dirty="0">
                <a:latin typeface="Courier New" pitchFamily="49" charset="0"/>
                <a:cs typeface="Courier New" pitchFamily="49" charset="0"/>
              </a:rPr>
              <a:t>&lt;/script&gt;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3" y="4365104"/>
            <a:ext cx="2181225" cy="20859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506700"/>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1000" fill="hold"/>
                                        <p:tgtEl>
                                          <p:spTgt spid="15362"/>
                                        </p:tgtEl>
                                        <p:attrNameLst>
                                          <p:attrName>ppt_w</p:attrName>
                                        </p:attrNameLst>
                                      </p:cBhvr>
                                      <p:tavLst>
                                        <p:tav tm="0">
                                          <p:val>
                                            <p:fltVal val="0"/>
                                          </p:val>
                                        </p:tav>
                                        <p:tav tm="100000">
                                          <p:val>
                                            <p:strVal val="#ppt_w"/>
                                          </p:val>
                                        </p:tav>
                                      </p:tavLst>
                                    </p:anim>
                                    <p:anim calcmode="lin" valueType="num">
                                      <p:cBhvr>
                                        <p:cTn id="8" dur="1000" fill="hold"/>
                                        <p:tgtEl>
                                          <p:spTgt spid="15362"/>
                                        </p:tgtEl>
                                        <p:attrNameLst>
                                          <p:attrName>ppt_h</p:attrName>
                                        </p:attrNameLst>
                                      </p:cBhvr>
                                      <p:tavLst>
                                        <p:tav tm="0">
                                          <p:val>
                                            <p:fltVal val="0"/>
                                          </p:val>
                                        </p:tav>
                                        <p:tav tm="100000">
                                          <p:val>
                                            <p:strVal val="#ppt_h"/>
                                          </p:val>
                                        </p:tav>
                                      </p:tavLst>
                                    </p:anim>
                                    <p:anim calcmode="lin" valueType="num">
                                      <p:cBhvr>
                                        <p:cTn id="9" dur="1000" fill="hold"/>
                                        <p:tgtEl>
                                          <p:spTgt spid="15362"/>
                                        </p:tgtEl>
                                        <p:attrNameLst>
                                          <p:attrName>style.rotation</p:attrName>
                                        </p:attrNameLst>
                                      </p:cBhvr>
                                      <p:tavLst>
                                        <p:tav tm="0">
                                          <p:val>
                                            <p:fltVal val="90"/>
                                          </p:val>
                                        </p:tav>
                                        <p:tav tm="100000">
                                          <p:val>
                                            <p:fltVal val="0"/>
                                          </p:val>
                                        </p:tav>
                                      </p:tavLst>
                                    </p:anim>
                                    <p:animEffect transition="in" filter="fade">
                                      <p:cBhvr>
                                        <p:cTn id="10" dur="10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WebGL</a:t>
            </a:r>
            <a:endParaRPr lang="zh-CN" altLang="en-US" dirty="0"/>
          </a:p>
        </p:txBody>
      </p:sp>
      <p:sp>
        <p:nvSpPr>
          <p:cNvPr id="3" name="内容占位符 2"/>
          <p:cNvSpPr>
            <a:spLocks noGrp="1"/>
          </p:cNvSpPr>
          <p:nvPr>
            <p:ph idx="1"/>
          </p:nvPr>
        </p:nvSpPr>
        <p:spPr>
          <a:xfrm>
            <a:off x="457200" y="1628800"/>
            <a:ext cx="8229600" cy="4497363"/>
          </a:xfrm>
        </p:spPr>
        <p:txBody>
          <a:bodyPr/>
          <a:lstStyle/>
          <a:p>
            <a:pPr marL="0" indent="457200">
              <a:lnSpc>
                <a:spcPct val="150000"/>
              </a:lnSpc>
              <a:buNone/>
            </a:pPr>
            <a:r>
              <a:rPr lang="en-US" altLang="zh-CN" dirty="0" err="1"/>
              <a:t>WebGL</a:t>
            </a:r>
            <a:r>
              <a:rPr lang="zh-CN" altLang="en-US" dirty="0"/>
              <a:t>是一种</a:t>
            </a:r>
            <a:r>
              <a:rPr lang="en-US" altLang="zh-CN" dirty="0"/>
              <a:t>3D</a:t>
            </a:r>
            <a:r>
              <a:rPr lang="zh-CN" altLang="en-US" dirty="0"/>
              <a:t>绘图标准</a:t>
            </a:r>
            <a:r>
              <a:rPr lang="zh-CN" altLang="en-US" dirty="0" smtClean="0"/>
              <a:t>，有别</a:t>
            </a:r>
            <a:r>
              <a:rPr lang="zh-CN" altLang="en-US" dirty="0"/>
              <a:t>于过往需加装</a:t>
            </a:r>
            <a:r>
              <a:rPr lang="zh-CN" altLang="en-US" dirty="0" smtClean="0"/>
              <a:t>浏览器插件</a:t>
            </a:r>
            <a:r>
              <a:rPr lang="zh-CN" altLang="en-US" dirty="0"/>
              <a:t>，透过</a:t>
            </a:r>
            <a:r>
              <a:rPr lang="en-US" altLang="zh-CN" dirty="0" err="1"/>
              <a:t>WebGL</a:t>
            </a:r>
            <a:r>
              <a:rPr lang="zh-CN" altLang="en-US" dirty="0"/>
              <a:t>的技术，只需要编写网页代码即可实现</a:t>
            </a:r>
            <a:r>
              <a:rPr lang="en-US" altLang="zh-CN" dirty="0"/>
              <a:t>3D</a:t>
            </a:r>
            <a:r>
              <a:rPr lang="zh-CN" altLang="en-US" dirty="0"/>
              <a:t>图像的展示</a:t>
            </a:r>
            <a:r>
              <a:rPr lang="zh-CN" altLang="en-US" dirty="0" smtClean="0"/>
              <a:t>。</a:t>
            </a:r>
            <a:endParaRPr lang="en-US" altLang="zh-CN" dirty="0" smtClean="0"/>
          </a:p>
          <a:p>
            <a:pPr marL="0" indent="457200">
              <a:lnSpc>
                <a:spcPct val="150000"/>
              </a:lnSpc>
              <a:buNone/>
            </a:pPr>
            <a:r>
              <a:rPr lang="en-US" altLang="zh-CN" dirty="0" err="1" smtClean="0"/>
              <a:t>WebGL</a:t>
            </a:r>
            <a:r>
              <a:rPr lang="zh-CN" altLang="en-US" dirty="0"/>
              <a:t>完美地解决了现有的</a:t>
            </a:r>
            <a:r>
              <a:rPr lang="en-US" altLang="zh-CN" dirty="0"/>
              <a:t>Web</a:t>
            </a:r>
            <a:r>
              <a:rPr lang="zh-CN" altLang="en-US" dirty="0"/>
              <a:t>交互式三维动画的两个问题</a:t>
            </a:r>
            <a:r>
              <a:rPr lang="zh-CN" altLang="en-US" dirty="0" smtClean="0"/>
              <a:t>：</a:t>
            </a:r>
            <a:endParaRPr lang="en-US" altLang="zh-CN" dirty="0" smtClean="0"/>
          </a:p>
          <a:p>
            <a:pPr marL="0" indent="457200">
              <a:lnSpc>
                <a:spcPct val="150000"/>
              </a:lnSpc>
              <a:buNone/>
            </a:pPr>
            <a:r>
              <a:rPr lang="zh-CN" altLang="en-US" dirty="0" smtClean="0"/>
              <a:t>第一</a:t>
            </a:r>
            <a:r>
              <a:rPr lang="zh-CN" altLang="en-US" dirty="0"/>
              <a:t>，它通过</a:t>
            </a:r>
            <a:r>
              <a:rPr lang="en-US" altLang="zh-CN" dirty="0"/>
              <a:t>HTML</a:t>
            </a:r>
            <a:r>
              <a:rPr lang="zh-CN" altLang="en-US" dirty="0"/>
              <a:t>脚本本身实现</a:t>
            </a:r>
            <a:r>
              <a:rPr lang="en-US" altLang="zh-CN" dirty="0"/>
              <a:t>Web</a:t>
            </a:r>
            <a:r>
              <a:rPr lang="zh-CN" altLang="en-US" dirty="0"/>
              <a:t>交互式三维动画的制作，无需任何浏览器插件</a:t>
            </a:r>
            <a:r>
              <a:rPr lang="zh-CN" altLang="en-US" dirty="0" smtClean="0"/>
              <a:t>支持</a:t>
            </a:r>
            <a:r>
              <a:rPr lang="zh-CN" altLang="en-US" dirty="0"/>
              <a:t>；</a:t>
            </a:r>
            <a:endParaRPr lang="en-US" altLang="zh-CN" dirty="0" smtClean="0"/>
          </a:p>
          <a:p>
            <a:pPr marL="0" indent="457200">
              <a:lnSpc>
                <a:spcPct val="150000"/>
              </a:lnSpc>
              <a:buNone/>
            </a:pPr>
            <a:r>
              <a:rPr lang="zh-CN" altLang="en-US" dirty="0" smtClean="0"/>
              <a:t>第二</a:t>
            </a:r>
            <a:r>
              <a:rPr lang="zh-CN" altLang="en-US" dirty="0"/>
              <a:t>，它利用底层的图形硬件加速功能进行的图形渲染，是通过统一的、标准的、跨平台的</a:t>
            </a:r>
            <a:r>
              <a:rPr lang="en-US" altLang="zh-CN" dirty="0"/>
              <a:t>OpenGL</a:t>
            </a:r>
            <a:r>
              <a:rPr lang="zh-CN" altLang="en-US" dirty="0"/>
              <a:t>接口实现的。</a:t>
            </a:r>
          </a:p>
        </p:txBody>
      </p:sp>
      <p:pic>
        <p:nvPicPr>
          <p:cNvPr id="16386" name="Picture 2" descr="http://www.khronos.org/img/api_logos/webgl-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511482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Webgl-demo-collage-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494342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93105"/>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zh-CN" altLang="en-US" sz="2800" b="1" dirty="0" smtClean="0"/>
              <a:t>性能与集成</a:t>
            </a:r>
            <a:endParaRPr lang="zh-CN" alt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918095"/>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smtClean="0"/>
              <a:t>XMLHttpRequest</a:t>
            </a:r>
            <a:r>
              <a:rPr lang="en-US" altLang="zh-CN" dirty="0" smtClean="0"/>
              <a:t> </a:t>
            </a:r>
            <a:r>
              <a:rPr lang="en-US" altLang="zh-CN" dirty="0"/>
              <a:t>2</a:t>
            </a:r>
            <a:endParaRPr lang="zh-CN" altLang="en-US" dirty="0"/>
          </a:p>
        </p:txBody>
      </p:sp>
      <p:sp>
        <p:nvSpPr>
          <p:cNvPr id="4" name="内容占位符 3"/>
          <p:cNvSpPr>
            <a:spLocks noGrp="1"/>
          </p:cNvSpPr>
          <p:nvPr>
            <p:ph idx="1"/>
          </p:nvPr>
        </p:nvSpPr>
        <p:spPr/>
        <p:txBody>
          <a:bodyPr/>
          <a:lstStyle/>
          <a:p>
            <a:pPr marL="0" indent="457200">
              <a:lnSpc>
                <a:spcPct val="150000"/>
              </a:lnSpc>
              <a:buNone/>
            </a:pPr>
            <a:r>
              <a:rPr lang="zh-CN" altLang="en-US" dirty="0"/>
              <a:t>作为</a:t>
            </a:r>
            <a:r>
              <a:rPr lang="en-US" altLang="zh-CN" dirty="0" err="1"/>
              <a:t>XMLHttpRequest</a:t>
            </a:r>
            <a:r>
              <a:rPr lang="zh-CN" altLang="en-US" dirty="0"/>
              <a:t>的改进版，</a:t>
            </a:r>
            <a:r>
              <a:rPr lang="en-US" altLang="zh-CN" dirty="0" err="1"/>
              <a:t>XMLHttpRequest</a:t>
            </a:r>
            <a:r>
              <a:rPr lang="en-US" altLang="zh-CN" dirty="0"/>
              <a:t> Level 2</a:t>
            </a:r>
            <a:r>
              <a:rPr lang="zh-CN" altLang="en-US" dirty="0"/>
              <a:t>在功能上有了很大的改进</a:t>
            </a:r>
            <a:r>
              <a:rPr lang="zh-CN" altLang="en-US" dirty="0" smtClean="0"/>
              <a:t>。支持跨</a:t>
            </a:r>
            <a:r>
              <a:rPr lang="zh-CN" altLang="en-US" dirty="0"/>
              <a:t>源</a:t>
            </a:r>
            <a:r>
              <a:rPr lang="en-US" altLang="zh-CN" dirty="0" err="1"/>
              <a:t>XMLHttpRequest</a:t>
            </a:r>
            <a:r>
              <a:rPr lang="zh-CN" altLang="en-US" dirty="0"/>
              <a:t>和进度事件（</a:t>
            </a:r>
            <a:r>
              <a:rPr lang="en-US" altLang="zh-CN" dirty="0"/>
              <a:t>Progress events</a:t>
            </a:r>
            <a:r>
              <a:rPr lang="zh-CN" altLang="en-US" dirty="0" smtClean="0"/>
              <a:t>）。</a:t>
            </a:r>
            <a:endParaRPr lang="zh-CN" altLang="en-US" dirty="0"/>
          </a:p>
        </p:txBody>
      </p:sp>
      <p:sp>
        <p:nvSpPr>
          <p:cNvPr id="7" name="TextBox 6"/>
          <p:cNvSpPr txBox="1"/>
          <p:nvPr/>
        </p:nvSpPr>
        <p:spPr>
          <a:xfrm>
            <a:off x="1217960" y="5013176"/>
            <a:ext cx="6480720" cy="1384995"/>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a:t>计算</a:t>
            </a:r>
            <a:r>
              <a:rPr lang="zh-CN" altLang="en-US" sz="1400" dirty="0" smtClean="0"/>
              <a:t>上</a:t>
            </a:r>
            <a:r>
              <a:rPr lang="zh-CN" altLang="en-US" sz="1400" dirty="0"/>
              <a:t>传</a:t>
            </a:r>
            <a:r>
              <a:rPr lang="zh-CN" altLang="en-US" sz="1400" dirty="0" smtClean="0"/>
              <a:t>进度：</a:t>
            </a:r>
            <a:endParaRPr lang="en-US" altLang="zh-CN" sz="1400" dirty="0" smtClean="0"/>
          </a:p>
          <a:p>
            <a:endParaRPr lang="en-US" altLang="zh-CN" sz="1400" dirty="0">
              <a:latin typeface="Courier New" pitchFamily="49" charset="0"/>
              <a:cs typeface="Courier New" pitchFamily="49" charset="0"/>
            </a:endParaRPr>
          </a:p>
          <a:p>
            <a:r>
              <a:rPr lang="en-US" altLang="zh-CN" sz="1400" dirty="0" err="1" smtClean="0">
                <a:latin typeface="Courier New" pitchFamily="49" charset="0"/>
                <a:cs typeface="Courier New" pitchFamily="49" charset="0"/>
              </a:rPr>
              <a:t>xhr.upload.addEventListener</a:t>
            </a:r>
            <a:r>
              <a:rPr lang="en-US" altLang="zh-CN" sz="1400" dirty="0">
                <a:latin typeface="Courier New" pitchFamily="49" charset="0"/>
                <a:cs typeface="Courier New" pitchFamily="49" charset="0"/>
              </a:rPr>
              <a:t>("progress", function (e) {</a:t>
            </a:r>
          </a:p>
          <a:p>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var</a:t>
            </a:r>
            <a:r>
              <a:rPr lang="en-US" altLang="zh-CN" sz="1400" dirty="0">
                <a:latin typeface="Courier New" pitchFamily="49" charset="0"/>
                <a:cs typeface="Courier New" pitchFamily="49" charset="0"/>
              </a:rPr>
              <a:t> pc = </a:t>
            </a:r>
            <a:r>
              <a:rPr lang="en-US" altLang="zh-CN" sz="1400" dirty="0" err="1">
                <a:latin typeface="Courier New" pitchFamily="49" charset="0"/>
                <a:cs typeface="Courier New" pitchFamily="49" charset="0"/>
              </a:rPr>
              <a:t>parseInt</a:t>
            </a:r>
            <a:r>
              <a:rPr lang="en-US" altLang="zh-CN" sz="1400" dirty="0">
                <a:latin typeface="Courier New" pitchFamily="49" charset="0"/>
                <a:cs typeface="Courier New" pitchFamily="49" charset="0"/>
              </a:rPr>
              <a:t>(100 –(</a:t>
            </a:r>
            <a:r>
              <a:rPr lang="en-US" altLang="zh-CN" sz="1400" dirty="0" err="1">
                <a:latin typeface="Courier New" pitchFamily="49" charset="0"/>
                <a:cs typeface="Courier New" pitchFamily="49" charset="0"/>
              </a:rPr>
              <a:t>e.loaded</a:t>
            </a:r>
            <a:r>
              <a:rPr lang="en-US" altLang="zh-CN" sz="1400" dirty="0">
                <a:latin typeface="Courier New" pitchFamily="49" charset="0"/>
                <a:cs typeface="Courier New" pitchFamily="49" charset="0"/>
              </a:rPr>
              <a:t> / </a:t>
            </a:r>
            <a:r>
              <a:rPr lang="en-US" altLang="zh-CN" sz="1400" dirty="0" err="1">
                <a:latin typeface="Courier New" pitchFamily="49" charset="0"/>
                <a:cs typeface="Courier New" pitchFamily="49" charset="0"/>
              </a:rPr>
              <a:t>e.total</a:t>
            </a:r>
            <a:r>
              <a:rPr lang="en-US" altLang="zh-CN" sz="1400" dirty="0">
                <a:latin typeface="Courier New" pitchFamily="49" charset="0"/>
                <a:cs typeface="Courier New" pitchFamily="49" charset="0"/>
              </a:rPr>
              <a:t> * 100));</a:t>
            </a:r>
          </a:p>
          <a:p>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progress.style.backgroundPosition</a:t>
            </a:r>
            <a:r>
              <a:rPr lang="en-US" altLang="zh-CN" sz="1400" dirty="0">
                <a:latin typeface="Courier New" pitchFamily="49" charset="0"/>
                <a:cs typeface="Courier New" pitchFamily="49" charset="0"/>
              </a:rPr>
              <a:t> = pc + " %";</a:t>
            </a:r>
          </a:p>
          <a:p>
            <a:r>
              <a:rPr lang="en-US" altLang="zh-CN" sz="1400" dirty="0">
                <a:latin typeface="Courier New" pitchFamily="49" charset="0"/>
                <a:cs typeface="Courier New" pitchFamily="49" charset="0"/>
              </a:rPr>
              <a:t>}</a:t>
            </a:r>
          </a:p>
        </p:txBody>
      </p:sp>
      <p:pic>
        <p:nvPicPr>
          <p:cNvPr id="20482" name="Picture 2" descr="http://www.itivy.com/Upload/EditorImage/image/html5/201112/20111215225221_1739.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4699" b="100000" l="457" r="99391">
                        <a14:foregroundMark x1="87215" y1="62594" x2="89954" y2="93797"/>
                        <a14:foregroundMark x1="96956" y1="95489" x2="79756" y2="96241"/>
                        <a14:foregroundMark x1="34094" y1="81015" x2="81431" y2="85338"/>
                        <a14:foregroundMark x1="92390" y1="65602" x2="80974" y2="75000"/>
                        <a14:foregroundMark x1="93607" y1="67105" x2="92237" y2="87782"/>
                        <a14:foregroundMark x1="90107" y1="56767" x2="90107" y2="60902"/>
                        <a14:foregroundMark x1="81431" y1="58459" x2="98326" y2="58271"/>
                        <a14:foregroundMark x1="80822" y1="63158" x2="28006" y2="68797"/>
                        <a14:foregroundMark x1="9589" y1="97180" x2="28615" y2="97180"/>
                        <a14:foregroundMark x1="79452" y1="97932" x2="97869" y2="96992"/>
                        <a14:foregroundMark x1="96043" y1="78571" x2="96043" y2="78571"/>
                        <a14:foregroundMark x1="48402" y1="85902" x2="87823" y2="90977"/>
                        <a14:foregroundMark x1="2740" y1="56391" x2="32420" y2="55827"/>
                        <a14:backgroundMark x1="37139" y1="55639" x2="71081" y2="55639"/>
                      </a14:backgroundRemoval>
                    </a14:imgEffect>
                  </a14:imgLayer>
                </a14:imgProps>
              </a:ext>
              <a:ext uri="{28A0092B-C50C-407E-A947-70E740481C1C}">
                <a14:useLocalDpi xmlns:a14="http://schemas.microsoft.com/office/drawing/2010/main" val="0"/>
              </a:ext>
            </a:extLst>
          </a:blip>
          <a:srcRect t="54233"/>
          <a:stretch/>
        </p:blipFill>
        <p:spPr bwMode="auto">
          <a:xfrm>
            <a:off x="1329358" y="2564904"/>
            <a:ext cx="6257925" cy="231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58988"/>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互联网应用的变化</a:t>
            </a:r>
            <a:endParaRPr kumimoji="1" lang="zh-CN" altLang="en-US" dirty="0"/>
          </a:p>
        </p:txBody>
      </p:sp>
      <p:pic>
        <p:nvPicPr>
          <p:cNvPr id="4" name="内容占位符 3"/>
          <p:cNvPicPr>
            <a:picLocks noGrp="1" noChangeAspect="1"/>
          </p:cNvPicPr>
          <p:nvPr>
            <p:ph idx="1"/>
          </p:nvPr>
        </p:nvPicPr>
        <p:blipFill rotWithShape="1">
          <a:blip r:embed="rId2"/>
          <a:srcRect l="-15794" t="15820" r="-15794"/>
          <a:stretch/>
        </p:blipFill>
        <p:spPr>
          <a:xfrm>
            <a:off x="900113" y="2086601"/>
            <a:ext cx="7345362" cy="3310164"/>
          </a:xfrm>
        </p:spPr>
      </p:pic>
    </p:spTree>
    <p:extLst>
      <p:ext uri="{BB962C8B-B14F-4D97-AF65-F5344CB8AC3E}">
        <p14:creationId xmlns:p14="http://schemas.microsoft.com/office/powerpoint/2010/main" val="338167713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22313" y="5019253"/>
            <a:ext cx="7772400" cy="1362075"/>
          </a:xfrm>
        </p:spPr>
        <p:txBody>
          <a:bodyPr>
            <a:normAutofit/>
          </a:bodyPr>
          <a:lstStyle/>
          <a:p>
            <a:r>
              <a:rPr lang="en-US" altLang="zh-CN" sz="2800" b="1" dirty="0" smtClean="0"/>
              <a:t>CSS3</a:t>
            </a:r>
            <a:endParaRPr lang="zh-CN" alt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563" y="1128885"/>
            <a:ext cx="47148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111655"/>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122"/>
                                        </p:tgtEl>
                                      </p:cBhvr>
                                    </p:animEffect>
                                    <p:animScale>
                                      <p:cBhvr>
                                        <p:cTn id="7" dur="250" autoRev="1" fill="hold"/>
                                        <p:tgtEl>
                                          <p:spTgt spid="51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CSS</a:t>
            </a:r>
            <a:r>
              <a:rPr lang="zh-CN" altLang="en-US" dirty="0" smtClean="0"/>
              <a:t>选择器 </a:t>
            </a:r>
            <a:r>
              <a:rPr lang="en-US" altLang="zh-CN" dirty="0" smtClean="0">
                <a:solidFill>
                  <a:schemeClr val="bg1">
                    <a:lumMod val="50000"/>
                  </a:schemeClr>
                </a:solidFill>
              </a:rPr>
              <a:t>(</a:t>
            </a:r>
            <a:r>
              <a:rPr lang="en-US" altLang="zh-CN" dirty="0">
                <a:solidFill>
                  <a:schemeClr val="bg1">
                    <a:lumMod val="50000"/>
                  </a:schemeClr>
                </a:solidFill>
              </a:rPr>
              <a:t>CSS </a:t>
            </a:r>
            <a:r>
              <a:rPr lang="en-US" altLang="zh-CN" dirty="0" smtClean="0">
                <a:solidFill>
                  <a:schemeClr val="bg1">
                    <a:lumMod val="50000"/>
                  </a:schemeClr>
                </a:solidFill>
              </a:rPr>
              <a:t>Selector)</a:t>
            </a:r>
            <a:endParaRPr lang="zh-CN" altLang="en-US" dirty="0">
              <a:solidFill>
                <a:schemeClr val="bg1">
                  <a:lumMod val="50000"/>
                </a:schemeClr>
              </a:solidFill>
            </a:endParaRPr>
          </a:p>
        </p:txBody>
      </p:sp>
      <p:graphicFrame>
        <p:nvGraphicFramePr>
          <p:cNvPr id="9" name="内容占位符 8"/>
          <p:cNvGraphicFramePr>
            <a:graphicFrameLocks noGrp="1"/>
          </p:cNvGraphicFramePr>
          <p:nvPr>
            <p:ph idx="1"/>
            <p:extLst>
              <p:ext uri="{D42A27DB-BD31-4B8C-83A1-F6EECF244321}">
                <p14:modId xmlns:p14="http://schemas.microsoft.com/office/powerpoint/2010/main" val="518068853"/>
              </p:ext>
            </p:extLst>
          </p:nvPr>
        </p:nvGraphicFramePr>
        <p:xfrm>
          <a:off x="745232" y="1556792"/>
          <a:ext cx="7715200" cy="4450080"/>
        </p:xfrm>
        <a:graphic>
          <a:graphicData uri="http://schemas.openxmlformats.org/drawingml/2006/table">
            <a:tbl>
              <a:tblPr bandRow="1">
                <a:tableStyleId>{5C22544A-7EE6-4342-B048-85BDC9FD1C3A}</a:tableStyleId>
              </a:tblPr>
              <a:tblGrid>
                <a:gridCol w="2989706"/>
                <a:gridCol w="4725494"/>
              </a:tblGrid>
              <a:tr h="370840">
                <a:tc>
                  <a:txBody>
                    <a:bodyPr/>
                    <a:lstStyle/>
                    <a:p>
                      <a:r>
                        <a:rPr lang="zh-CN" altLang="en-US" sz="1400" b="1" dirty="0" smtClean="0">
                          <a:latin typeface="微软雅黑" pitchFamily="34" charset="-122"/>
                          <a:ea typeface="微软雅黑" pitchFamily="34" charset="-122"/>
                        </a:rPr>
                        <a:t>属性选择器</a:t>
                      </a:r>
                      <a:endParaRPr lang="zh-CN" altLang="en-US" sz="1400" b="1" dirty="0">
                        <a:latin typeface="微软雅黑" pitchFamily="34" charset="-122"/>
                        <a:ea typeface="微软雅黑" pitchFamily="34" charset="-122"/>
                      </a:endParaRPr>
                    </a:p>
                  </a:txBody>
                  <a:tcPr/>
                </a:tc>
                <a:tc>
                  <a:txBody>
                    <a:bodyPr/>
                    <a:lstStyle/>
                    <a:p>
                      <a:endParaRPr lang="zh-CN" altLang="en-US" sz="140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a:t>
                      </a:r>
                      <a:r>
                        <a:rPr lang="en-US" altLang="zh-CN" sz="1400" b="0" i="0" kern="1200" dirty="0" err="1" smtClean="0">
                          <a:solidFill>
                            <a:schemeClr val="dk1"/>
                          </a:solidFill>
                          <a:effectLst/>
                          <a:latin typeface="微软雅黑" pitchFamily="34" charset="-122"/>
                          <a:ea typeface="微软雅黑" pitchFamily="34" charset="-122"/>
                          <a:cs typeface="+mn-cs"/>
                        </a:rPr>
                        <a:t>att</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endParaRPr lang="zh-CN" altLang="en-US" sz="1400" dirty="0">
                        <a:latin typeface="微软雅黑" pitchFamily="34" charset="-122"/>
                        <a:ea typeface="微软雅黑" pitchFamily="34" charset="-122"/>
                      </a:endParaRPr>
                    </a:p>
                  </a:txBody>
                  <a:tcPr/>
                </a:tc>
                <a:tc>
                  <a:txBody>
                    <a:bodyPr/>
                    <a:lstStyle/>
                    <a:p>
                      <a:r>
                        <a:rPr lang="zh-CN" altLang="en-US" sz="1400" b="0" i="0" kern="1200" dirty="0" smtClean="0">
                          <a:solidFill>
                            <a:schemeClr val="dk1"/>
                          </a:solidFill>
                          <a:effectLst/>
                          <a:latin typeface="微软雅黑" pitchFamily="34" charset="-122"/>
                          <a:ea typeface="微软雅黑" pitchFamily="34" charset="-122"/>
                          <a:cs typeface="+mn-cs"/>
                        </a:rPr>
                        <a:t>匹配属性</a:t>
                      </a:r>
                      <a:r>
                        <a:rPr lang="en-US" altLang="zh-CN" sz="1400" b="0" i="0" kern="1200" dirty="0" err="1" smtClean="0">
                          <a:solidFill>
                            <a:schemeClr val="dk1"/>
                          </a:solidFill>
                          <a:effectLst/>
                          <a:latin typeface="微软雅黑" pitchFamily="34" charset="-122"/>
                          <a:ea typeface="微软雅黑" pitchFamily="34" charset="-122"/>
                          <a:cs typeface="+mn-cs"/>
                        </a:rPr>
                        <a:t>att</a:t>
                      </a:r>
                      <a:r>
                        <a:rPr lang="zh-CN" altLang="en-US" sz="1400" b="0" i="0" kern="1200" dirty="0" smtClean="0">
                          <a:solidFill>
                            <a:schemeClr val="dk1"/>
                          </a:solidFill>
                          <a:effectLst/>
                          <a:latin typeface="微软雅黑" pitchFamily="34" charset="-122"/>
                          <a:ea typeface="微软雅黑" pitchFamily="34" charset="-122"/>
                          <a:cs typeface="+mn-cs"/>
                        </a:rPr>
                        <a:t>的值以</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r>
                        <a:rPr lang="zh-CN" altLang="en-US" sz="1400" b="0" i="0" kern="1200" dirty="0" smtClean="0">
                          <a:solidFill>
                            <a:schemeClr val="dk1"/>
                          </a:solidFill>
                          <a:effectLst/>
                          <a:latin typeface="微软雅黑" pitchFamily="34" charset="-122"/>
                          <a:ea typeface="微软雅黑" pitchFamily="34" charset="-122"/>
                          <a:cs typeface="+mn-cs"/>
                        </a:rPr>
                        <a:t>开头的元素</a:t>
                      </a:r>
                      <a:endParaRPr lang="zh-CN" altLang="en-US" sz="1400" dirty="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a:t>
                      </a:r>
                      <a:r>
                        <a:rPr lang="en-US" altLang="zh-CN" sz="1400" b="0" i="0" kern="1200" dirty="0" err="1" smtClean="0">
                          <a:solidFill>
                            <a:schemeClr val="dk1"/>
                          </a:solidFill>
                          <a:effectLst/>
                          <a:latin typeface="微软雅黑" pitchFamily="34" charset="-122"/>
                          <a:ea typeface="微软雅黑" pitchFamily="34" charset="-122"/>
                          <a:cs typeface="+mn-cs"/>
                        </a:rPr>
                        <a:t>att</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endParaRPr lang="zh-CN" altLang="en-US" sz="1400" dirty="0">
                        <a:latin typeface="微软雅黑" pitchFamily="34" charset="-122"/>
                        <a:ea typeface="微软雅黑" pitchFamily="34" charset="-122"/>
                      </a:endParaRPr>
                    </a:p>
                  </a:txBody>
                  <a:tcPr/>
                </a:tc>
                <a:tc>
                  <a:txBody>
                    <a:bodyPr/>
                    <a:lstStyle/>
                    <a:p>
                      <a:r>
                        <a:rPr lang="zh-CN" altLang="en-US" sz="1400" b="0" i="0" kern="1200" dirty="0" smtClean="0">
                          <a:solidFill>
                            <a:schemeClr val="dk1"/>
                          </a:solidFill>
                          <a:effectLst/>
                          <a:latin typeface="微软雅黑" pitchFamily="34" charset="-122"/>
                          <a:ea typeface="微软雅黑" pitchFamily="34" charset="-122"/>
                          <a:cs typeface="+mn-cs"/>
                        </a:rPr>
                        <a:t>匹配属性</a:t>
                      </a:r>
                      <a:r>
                        <a:rPr lang="en-US" altLang="zh-CN" sz="1400" b="0" i="0" kern="1200" dirty="0" err="1" smtClean="0">
                          <a:solidFill>
                            <a:schemeClr val="dk1"/>
                          </a:solidFill>
                          <a:effectLst/>
                          <a:latin typeface="微软雅黑" pitchFamily="34" charset="-122"/>
                          <a:ea typeface="微软雅黑" pitchFamily="34" charset="-122"/>
                          <a:cs typeface="+mn-cs"/>
                        </a:rPr>
                        <a:t>att</a:t>
                      </a:r>
                      <a:r>
                        <a:rPr lang="zh-CN" altLang="en-US" sz="1400" b="0" i="0" kern="1200" dirty="0" smtClean="0">
                          <a:solidFill>
                            <a:schemeClr val="dk1"/>
                          </a:solidFill>
                          <a:effectLst/>
                          <a:latin typeface="微软雅黑" pitchFamily="34" charset="-122"/>
                          <a:ea typeface="微软雅黑" pitchFamily="34" charset="-122"/>
                          <a:cs typeface="+mn-cs"/>
                        </a:rPr>
                        <a:t>的值以</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r>
                        <a:rPr lang="zh-CN" altLang="en-US" sz="1400" b="0" i="0" kern="1200" dirty="0" smtClean="0">
                          <a:solidFill>
                            <a:schemeClr val="dk1"/>
                          </a:solidFill>
                          <a:effectLst/>
                          <a:latin typeface="微软雅黑" pitchFamily="34" charset="-122"/>
                          <a:ea typeface="微软雅黑" pitchFamily="34" charset="-122"/>
                          <a:cs typeface="+mn-cs"/>
                        </a:rPr>
                        <a:t>结尾的元素</a:t>
                      </a:r>
                      <a:endParaRPr lang="zh-CN" altLang="en-US" sz="1400" dirty="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a:t>
                      </a:r>
                      <a:r>
                        <a:rPr lang="en-US" altLang="zh-CN" sz="1400" b="0" i="0" kern="1200" dirty="0" err="1" smtClean="0">
                          <a:solidFill>
                            <a:schemeClr val="dk1"/>
                          </a:solidFill>
                          <a:effectLst/>
                          <a:latin typeface="微软雅黑" pitchFamily="34" charset="-122"/>
                          <a:ea typeface="微软雅黑" pitchFamily="34" charset="-122"/>
                          <a:cs typeface="+mn-cs"/>
                        </a:rPr>
                        <a:t>att</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endParaRPr lang="zh-CN" altLang="en-US" sz="1400" dirty="0">
                        <a:latin typeface="微软雅黑" pitchFamily="34" charset="-122"/>
                        <a:ea typeface="微软雅黑" pitchFamily="34" charset="-122"/>
                      </a:endParaRPr>
                    </a:p>
                  </a:txBody>
                  <a:tcPr/>
                </a:tc>
                <a:tc>
                  <a:txBody>
                    <a:bodyPr/>
                    <a:lstStyle/>
                    <a:p>
                      <a:r>
                        <a:rPr lang="zh-CN" altLang="en-US" sz="1400" b="0" i="0" kern="1200" dirty="0" smtClean="0">
                          <a:solidFill>
                            <a:schemeClr val="dk1"/>
                          </a:solidFill>
                          <a:effectLst/>
                          <a:latin typeface="微软雅黑" pitchFamily="34" charset="-122"/>
                          <a:ea typeface="微软雅黑" pitchFamily="34" charset="-122"/>
                          <a:cs typeface="+mn-cs"/>
                        </a:rPr>
                        <a:t>匹配属性</a:t>
                      </a:r>
                      <a:r>
                        <a:rPr lang="en-US" altLang="zh-CN" sz="1400" b="0" i="0" kern="1200" dirty="0" err="1" smtClean="0">
                          <a:solidFill>
                            <a:schemeClr val="dk1"/>
                          </a:solidFill>
                          <a:effectLst/>
                          <a:latin typeface="微软雅黑" pitchFamily="34" charset="-122"/>
                          <a:ea typeface="微软雅黑" pitchFamily="34" charset="-122"/>
                          <a:cs typeface="+mn-cs"/>
                        </a:rPr>
                        <a:t>att</a:t>
                      </a:r>
                      <a:r>
                        <a:rPr lang="zh-CN" altLang="en-US" sz="1400" b="0" i="0" kern="1200" dirty="0" smtClean="0">
                          <a:solidFill>
                            <a:schemeClr val="dk1"/>
                          </a:solidFill>
                          <a:effectLst/>
                          <a:latin typeface="微软雅黑" pitchFamily="34" charset="-122"/>
                          <a:ea typeface="微软雅黑" pitchFamily="34" charset="-122"/>
                          <a:cs typeface="+mn-cs"/>
                        </a:rPr>
                        <a:t>的值包含</a:t>
                      </a:r>
                      <a:r>
                        <a:rPr lang="en-US" altLang="zh-CN" sz="1400" b="0" i="0" kern="1200" dirty="0" smtClean="0">
                          <a:solidFill>
                            <a:schemeClr val="dk1"/>
                          </a:solidFill>
                          <a:effectLst/>
                          <a:latin typeface="微软雅黑" pitchFamily="34" charset="-122"/>
                          <a:ea typeface="微软雅黑" pitchFamily="34" charset="-122"/>
                          <a:cs typeface="+mn-cs"/>
                        </a:rPr>
                        <a:t>"</a:t>
                      </a:r>
                      <a:r>
                        <a:rPr lang="en-US" altLang="zh-CN" sz="1400" b="0" i="0" kern="1200" dirty="0" err="1" smtClean="0">
                          <a:solidFill>
                            <a:schemeClr val="dk1"/>
                          </a:solidFill>
                          <a:effectLst/>
                          <a:latin typeface="微软雅黑" pitchFamily="34" charset="-122"/>
                          <a:ea typeface="微软雅黑" pitchFamily="34" charset="-122"/>
                          <a:cs typeface="+mn-cs"/>
                        </a:rPr>
                        <a:t>val</a:t>
                      </a:r>
                      <a:r>
                        <a:rPr lang="en-US" altLang="zh-CN" sz="1400" b="0" i="0" kern="1200" dirty="0" smtClean="0">
                          <a:solidFill>
                            <a:schemeClr val="dk1"/>
                          </a:solidFill>
                          <a:effectLst/>
                          <a:latin typeface="微软雅黑" pitchFamily="34" charset="-122"/>
                          <a:ea typeface="微软雅黑" pitchFamily="34" charset="-122"/>
                          <a:cs typeface="+mn-cs"/>
                        </a:rPr>
                        <a:t>"</a:t>
                      </a:r>
                      <a:r>
                        <a:rPr lang="zh-CN" altLang="en-US" sz="1400" b="0" i="0" kern="1200" dirty="0" smtClean="0">
                          <a:solidFill>
                            <a:schemeClr val="dk1"/>
                          </a:solidFill>
                          <a:effectLst/>
                          <a:latin typeface="微软雅黑" pitchFamily="34" charset="-122"/>
                          <a:ea typeface="微软雅黑" pitchFamily="34" charset="-122"/>
                          <a:cs typeface="+mn-cs"/>
                        </a:rPr>
                        <a:t>字符串的元素</a:t>
                      </a:r>
                      <a:endParaRPr lang="zh-CN" altLang="en-US" sz="1400" dirty="0">
                        <a:latin typeface="微软雅黑" pitchFamily="34" charset="-122"/>
                        <a:ea typeface="微软雅黑" pitchFamily="34" charset="-122"/>
                      </a:endParaRPr>
                    </a:p>
                  </a:txBody>
                  <a:tcPr/>
                </a:tc>
              </a:tr>
              <a:tr h="370840">
                <a:tc>
                  <a:txBody>
                    <a:bodyPr/>
                    <a:lstStyle/>
                    <a:p>
                      <a:r>
                        <a:rPr lang="zh-CN" altLang="en-US" sz="1400" b="1" dirty="0" smtClean="0">
                          <a:latin typeface="微软雅黑" pitchFamily="34" charset="-122"/>
                          <a:ea typeface="微软雅黑" pitchFamily="34" charset="-122"/>
                        </a:rPr>
                        <a:t>结构性伪类</a:t>
                      </a:r>
                      <a:endParaRPr lang="zh-CN" altLang="en-US" sz="1400" b="1" dirty="0">
                        <a:latin typeface="微软雅黑" pitchFamily="34" charset="-122"/>
                        <a:ea typeface="微软雅黑" pitchFamily="34" charset="-122"/>
                      </a:endParaRPr>
                    </a:p>
                  </a:txBody>
                  <a:tcPr/>
                </a:tc>
                <a:tc>
                  <a:txBody>
                    <a:bodyPr/>
                    <a:lstStyle/>
                    <a:p>
                      <a:endParaRPr lang="zh-CN" altLang="en-US" sz="1400" dirty="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E:nth-child(n)</a:t>
                      </a:r>
                      <a:endParaRPr lang="zh-CN" altLang="en-US" sz="1400" dirty="0">
                        <a:latin typeface="微软雅黑" pitchFamily="34" charset="-122"/>
                        <a:ea typeface="微软雅黑" pitchFamily="34" charset="-122"/>
                      </a:endParaRPr>
                    </a:p>
                  </a:txBody>
                  <a:tcPr/>
                </a:tc>
                <a:tc>
                  <a:txBody>
                    <a:bodyPr/>
                    <a:lstStyle/>
                    <a:p>
                      <a:r>
                        <a:rPr lang="zh-CN" altLang="en-US" sz="1400" b="0" i="0" kern="1200" dirty="0" smtClean="0">
                          <a:solidFill>
                            <a:schemeClr val="dk1"/>
                          </a:solidFill>
                          <a:effectLst/>
                          <a:latin typeface="微软雅黑" pitchFamily="34" charset="-122"/>
                          <a:ea typeface="微软雅黑" pitchFamily="34" charset="-122"/>
                          <a:cs typeface="+mn-cs"/>
                        </a:rPr>
                        <a:t>匹配父元素的第</a:t>
                      </a:r>
                      <a:r>
                        <a:rPr lang="en-US" altLang="zh-CN" sz="1400" b="0" i="0" kern="1200" dirty="0" smtClean="0">
                          <a:solidFill>
                            <a:schemeClr val="dk1"/>
                          </a:solidFill>
                          <a:effectLst/>
                          <a:latin typeface="微软雅黑" pitchFamily="34" charset="-122"/>
                          <a:ea typeface="微软雅黑" pitchFamily="34" charset="-122"/>
                          <a:cs typeface="+mn-cs"/>
                        </a:rPr>
                        <a:t>n</a:t>
                      </a:r>
                      <a:r>
                        <a:rPr lang="zh-CN" altLang="en-US" sz="1400" b="0" i="0" kern="1200" dirty="0" smtClean="0">
                          <a:solidFill>
                            <a:schemeClr val="dk1"/>
                          </a:solidFill>
                          <a:effectLst/>
                          <a:latin typeface="微软雅黑" pitchFamily="34" charset="-122"/>
                          <a:ea typeface="微软雅黑" pitchFamily="34" charset="-122"/>
                          <a:cs typeface="+mn-cs"/>
                        </a:rPr>
                        <a:t>个子元素，第一个编号为</a:t>
                      </a:r>
                      <a:r>
                        <a:rPr lang="en-US" altLang="zh-CN" sz="1400" b="0" i="0" kern="1200" dirty="0" smtClean="0">
                          <a:solidFill>
                            <a:schemeClr val="dk1"/>
                          </a:solidFill>
                          <a:effectLst/>
                          <a:latin typeface="微软雅黑" pitchFamily="34" charset="-122"/>
                          <a:ea typeface="微软雅黑" pitchFamily="34" charset="-122"/>
                          <a:cs typeface="+mn-cs"/>
                        </a:rPr>
                        <a:t>1</a:t>
                      </a:r>
                      <a:endParaRPr lang="zh-CN" altLang="en-US" sz="1400" dirty="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E:nth-child(odd)</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匹配父元素的奇数个子元素</a:t>
                      </a:r>
                      <a:endParaRPr lang="zh-CN" altLang="en-US" sz="1400" dirty="0">
                        <a:latin typeface="微软雅黑" pitchFamily="34" charset="-122"/>
                        <a:ea typeface="微软雅黑" pitchFamily="34" charset="-122"/>
                      </a:endParaRPr>
                    </a:p>
                  </a:txBody>
                  <a:tcPr/>
                </a:tc>
              </a:tr>
              <a:tr h="370840">
                <a:tc>
                  <a:txBody>
                    <a:bodyPr/>
                    <a:lstStyle/>
                    <a:p>
                      <a:r>
                        <a:rPr lang="en-US" altLang="zh-CN" sz="1400" b="0" i="0" kern="1200" dirty="0" smtClean="0">
                          <a:solidFill>
                            <a:schemeClr val="dk1"/>
                          </a:solidFill>
                          <a:effectLst/>
                          <a:latin typeface="微软雅黑" pitchFamily="34" charset="-122"/>
                          <a:ea typeface="微软雅黑" pitchFamily="34" charset="-122"/>
                          <a:cs typeface="+mn-cs"/>
                        </a:rPr>
                        <a:t>E:nth-child(even)</a:t>
                      </a:r>
                      <a:endParaRPr lang="zh-CN" altLang="en-US" sz="1400" dirty="0">
                        <a:latin typeface="微软雅黑" pitchFamily="34" charset="-122"/>
                        <a:ea typeface="微软雅黑"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itchFamily="34" charset="-122"/>
                          <a:ea typeface="微软雅黑" pitchFamily="34" charset="-122"/>
                        </a:rPr>
                        <a:t>匹配父元素的偶数个子元素</a:t>
                      </a:r>
                    </a:p>
                  </a:txBody>
                  <a:tcPr/>
                </a:tc>
              </a:tr>
              <a:tr h="370840">
                <a:tc>
                  <a:txBody>
                    <a:bodyPr/>
                    <a:lstStyle/>
                    <a:p>
                      <a:r>
                        <a:rPr lang="zh-CN" altLang="en-US" sz="1400" b="1" dirty="0" smtClean="0">
                          <a:latin typeface="微软雅黑" pitchFamily="34" charset="-122"/>
                          <a:ea typeface="微软雅黑" pitchFamily="34" charset="-122"/>
                        </a:rPr>
                        <a:t>反选伪类</a:t>
                      </a:r>
                      <a:endParaRPr lang="zh-CN" altLang="en-US" sz="1400" b="1" dirty="0">
                        <a:latin typeface="微软雅黑" pitchFamily="34" charset="-122"/>
                        <a:ea typeface="微软雅黑" pitchFamily="34" charset="-122"/>
                      </a:endParaRPr>
                    </a:p>
                  </a:txBody>
                  <a:tcPr/>
                </a:tc>
                <a:tc>
                  <a:txBody>
                    <a:bodyPr/>
                    <a:lstStyle/>
                    <a:p>
                      <a:endParaRPr lang="zh-CN" altLang="en-US" sz="1400">
                        <a:latin typeface="微软雅黑" pitchFamily="34" charset="-122"/>
                        <a:ea typeface="微软雅黑" pitchFamily="34" charset="-122"/>
                      </a:endParaRPr>
                    </a:p>
                  </a:txBody>
                  <a:tcPr/>
                </a:tc>
              </a:tr>
              <a:tr h="370840">
                <a:tc>
                  <a:txBody>
                    <a:bodyPr/>
                    <a:lstStyle/>
                    <a:p>
                      <a:r>
                        <a:rPr lang="en-US" altLang="zh-CN" sz="1400" dirty="0" smtClean="0">
                          <a:latin typeface="微软雅黑" pitchFamily="34" charset="-122"/>
                          <a:ea typeface="微软雅黑" pitchFamily="34" charset="-122"/>
                        </a:rPr>
                        <a:t>E:not(s)</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匹配不符合当前选择器的任何元素</a:t>
                      </a:r>
                      <a:endParaRPr lang="zh-CN" altLang="en-US" sz="1400" dirty="0">
                        <a:latin typeface="微软雅黑" pitchFamily="34" charset="-122"/>
                        <a:ea typeface="微软雅黑" pitchFamily="34" charset="-122"/>
                      </a:endParaRPr>
                    </a:p>
                  </a:txBody>
                  <a:tcPr/>
                </a:tc>
              </a:tr>
              <a:tr h="370840">
                <a:tc>
                  <a:txBody>
                    <a:bodyPr/>
                    <a:lstStyle/>
                    <a:p>
                      <a:r>
                        <a:rPr lang="zh-CN" altLang="en-US" sz="1400" b="1" dirty="0" smtClean="0">
                          <a:latin typeface="微软雅黑" pitchFamily="34" charset="-122"/>
                          <a:ea typeface="微软雅黑" pitchFamily="34" charset="-122"/>
                        </a:rPr>
                        <a:t>同级元素选择器</a:t>
                      </a:r>
                      <a:endParaRPr lang="zh-CN" altLang="en-US" sz="1400" b="1" dirty="0">
                        <a:latin typeface="微软雅黑" pitchFamily="34" charset="-122"/>
                        <a:ea typeface="微软雅黑" pitchFamily="34" charset="-122"/>
                      </a:endParaRPr>
                    </a:p>
                  </a:txBody>
                  <a:tcPr/>
                </a:tc>
                <a:tc>
                  <a:txBody>
                    <a:bodyPr/>
                    <a:lstStyle/>
                    <a:p>
                      <a:endParaRPr lang="zh-CN" altLang="en-US" sz="1400">
                        <a:latin typeface="微软雅黑" pitchFamily="34" charset="-122"/>
                        <a:ea typeface="微软雅黑" pitchFamily="34" charset="-122"/>
                      </a:endParaRPr>
                    </a:p>
                  </a:txBody>
                  <a:tcPr/>
                </a:tc>
              </a:tr>
              <a:tr h="370840">
                <a:tc>
                  <a:txBody>
                    <a:bodyPr/>
                    <a:lstStyle/>
                    <a:p>
                      <a:r>
                        <a:rPr lang="en-US" altLang="zh-CN" sz="1400" dirty="0" smtClean="0">
                          <a:latin typeface="微软雅黑" pitchFamily="34" charset="-122"/>
                          <a:ea typeface="微软雅黑" pitchFamily="34" charset="-122"/>
                        </a:rPr>
                        <a:t>E</a:t>
                      </a:r>
                      <a:r>
                        <a:rPr lang="en-US" altLang="zh-CN" sz="1400" baseline="0" dirty="0" smtClean="0">
                          <a:latin typeface="微软雅黑" pitchFamily="34" charset="-122"/>
                          <a:ea typeface="微软雅黑" pitchFamily="34" charset="-122"/>
                        </a:rPr>
                        <a:t> ~ F</a:t>
                      </a:r>
                      <a:endParaRPr lang="zh-CN" altLang="en-US" sz="1400" dirty="0">
                        <a:latin typeface="微软雅黑" pitchFamily="34" charset="-122"/>
                        <a:ea typeface="微软雅黑" pitchFamily="34" charset="-122"/>
                      </a:endParaRPr>
                    </a:p>
                  </a:txBody>
                  <a:tcPr/>
                </a:tc>
                <a:tc>
                  <a:txBody>
                    <a:bodyPr/>
                    <a:lstStyle/>
                    <a:p>
                      <a:r>
                        <a:rPr lang="zh-CN" altLang="en-US" sz="1400" dirty="0" smtClean="0">
                          <a:latin typeface="微软雅黑" pitchFamily="34" charset="-122"/>
                          <a:ea typeface="微软雅黑" pitchFamily="34" charset="-122"/>
                        </a:rPr>
                        <a:t>匹配任何在</a:t>
                      </a:r>
                      <a:r>
                        <a:rPr lang="en-US" altLang="zh-CN" sz="1400" dirty="0" smtClean="0">
                          <a:latin typeface="微软雅黑" pitchFamily="34" charset="-122"/>
                          <a:ea typeface="微软雅黑" pitchFamily="34" charset="-122"/>
                        </a:rPr>
                        <a:t>E</a:t>
                      </a:r>
                      <a:r>
                        <a:rPr lang="zh-CN" altLang="en-US" sz="1400" dirty="0" smtClean="0">
                          <a:latin typeface="微软雅黑" pitchFamily="34" charset="-122"/>
                          <a:ea typeface="微软雅黑" pitchFamily="34" charset="-122"/>
                        </a:rPr>
                        <a:t>元素之后的同级</a:t>
                      </a:r>
                      <a:r>
                        <a:rPr lang="en-US" altLang="zh-CN" sz="1400" dirty="0" smtClean="0">
                          <a:latin typeface="微软雅黑" pitchFamily="34" charset="-122"/>
                          <a:ea typeface="微软雅黑" pitchFamily="34" charset="-122"/>
                        </a:rPr>
                        <a:t>F</a:t>
                      </a:r>
                      <a:r>
                        <a:rPr lang="zh-CN" altLang="en-US" sz="1400" dirty="0" smtClean="0">
                          <a:latin typeface="微软雅黑" pitchFamily="34" charset="-122"/>
                          <a:ea typeface="微软雅黑" pitchFamily="34" charset="-122"/>
                        </a:rPr>
                        <a:t>元素</a:t>
                      </a:r>
                      <a:endParaRPr lang="zh-CN" altLang="en-US" sz="1400" dirty="0">
                        <a:latin typeface="微软雅黑" pitchFamily="34" charset="-122"/>
                        <a:ea typeface="微软雅黑" pitchFamily="34" charset="-122"/>
                      </a:endParaRPr>
                    </a:p>
                  </a:txBody>
                  <a:tcPr/>
                </a:tc>
              </a:tr>
            </a:tbl>
          </a:graphicData>
        </a:graphic>
      </p:graphicFrame>
      <p:sp>
        <p:nvSpPr>
          <p:cNvPr id="10" name="矩形 9"/>
          <p:cNvSpPr/>
          <p:nvPr/>
        </p:nvSpPr>
        <p:spPr>
          <a:xfrm>
            <a:off x="683568" y="6205239"/>
            <a:ext cx="5958408" cy="276999"/>
          </a:xfrm>
          <a:prstGeom prst="rect">
            <a:avLst/>
          </a:prstGeom>
        </p:spPr>
        <p:txBody>
          <a:bodyPr wrap="square">
            <a:spAutoFit/>
          </a:bodyPr>
          <a:lstStyle/>
          <a:p>
            <a:r>
              <a:rPr lang="zh-CN" altLang="en-US" sz="1200" dirty="0" smtClean="0">
                <a:latin typeface="微软雅黑" pitchFamily="34" charset="-122"/>
                <a:ea typeface="微软雅黑" pitchFamily="34" charset="-122"/>
              </a:rPr>
              <a:t>完整的</a:t>
            </a:r>
            <a:r>
              <a:rPr lang="en-US" altLang="zh-CN" sz="1200" dirty="0" smtClean="0">
                <a:latin typeface="微软雅黑" pitchFamily="34" charset="-122"/>
                <a:ea typeface="微软雅黑" pitchFamily="34" charset="-122"/>
              </a:rPr>
              <a:t>CSS3</a:t>
            </a:r>
            <a:r>
              <a:rPr lang="zh-CN" altLang="en-US" sz="1200" dirty="0" smtClean="0">
                <a:latin typeface="微软雅黑" pitchFamily="34" charset="-122"/>
                <a:ea typeface="微软雅黑" pitchFamily="34" charset="-122"/>
              </a:rPr>
              <a:t>选择器：</a:t>
            </a:r>
            <a:r>
              <a:rPr lang="en-US" altLang="zh-CN" sz="1200" dirty="0" smtClean="0">
                <a:latin typeface="微软雅黑" pitchFamily="34" charset="-122"/>
                <a:ea typeface="微软雅黑" pitchFamily="34" charset="-122"/>
                <a:hlinkClick r:id="rId2"/>
              </a:rPr>
              <a:t>http://www.w3.org/TR/css3-selectors/#selectors</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3646060309"/>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 </a:t>
            </a:r>
            <a:r>
              <a:rPr lang="en-US" altLang="zh-CN" dirty="0" smtClean="0">
                <a:solidFill>
                  <a:schemeClr val="bg1">
                    <a:lumMod val="50000"/>
                  </a:schemeClr>
                </a:solidFill>
              </a:rPr>
              <a:t>(Color)</a:t>
            </a:r>
            <a:endParaRPr lang="zh-CN" altLang="en-US" dirty="0">
              <a:solidFill>
                <a:schemeClr val="bg1">
                  <a:lumMod val="50000"/>
                </a:schemeClr>
              </a:solidFill>
            </a:endParaRPr>
          </a:p>
        </p:txBody>
      </p:sp>
      <p:sp>
        <p:nvSpPr>
          <p:cNvPr id="6" name="AutoShape 4" descr="mk:@MSITStore:C:\Users\SHENTI~1\AppData\Local\Temp\Rar$DI46.376\css3.0参考手册.chm::/img/opacit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k:@MSITStore:C:\Users\SHENTI~1\AppData\Local\Temp\Rar$DI46.376\css3.0参考手册.chm::/img/opacity.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mk:@MSITStore:C:\Users\SHENTI~1\AppData\Local\Temp\Rar$DI46.376\css3.0参考手册.chm::/img/opacity.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609600" y="1827401"/>
            <a:ext cx="7924800" cy="1169551"/>
            <a:chOff x="609600" y="1827401"/>
            <a:chExt cx="7924800" cy="1169551"/>
          </a:xfrm>
        </p:grpSpPr>
        <p:sp>
          <p:nvSpPr>
            <p:cNvPr id="5" name="TextBox 4"/>
            <p:cNvSpPr txBox="1"/>
            <p:nvPr/>
          </p:nvSpPr>
          <p:spPr>
            <a:xfrm>
              <a:off x="609600" y="1827401"/>
              <a:ext cx="7924800" cy="1169551"/>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smtClean="0">
                  <a:latin typeface="Courier New" pitchFamily="49" charset="0"/>
                  <a:cs typeface="Courier New" pitchFamily="49" charset="0"/>
                </a:rPr>
                <a:t>透明度：</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opacity</a:t>
              </a:r>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0.1;</a:t>
              </a:r>
              <a:endParaRPr lang="en-US" altLang="zh-CN" sz="1400" dirty="0">
                <a:latin typeface="Courier New" pitchFamily="49" charset="0"/>
                <a:cs typeface="Courier New" pitchFamily="49" charset="0"/>
              </a:endParaRPr>
            </a:p>
            <a:p>
              <a:r>
                <a:rPr lang="en-US" altLang="zh-CN" sz="1400" dirty="0">
                  <a:latin typeface="Courier New" pitchFamily="49" charset="0"/>
                  <a:cs typeface="Courier New" pitchFamily="49" charset="0"/>
                </a:rPr>
                <a:t>opacity: 0.5</a:t>
              </a:r>
              <a:r>
                <a:rPr lang="en-US" altLang="zh-CN" sz="1400" dirty="0" smtClean="0">
                  <a:latin typeface="Courier New" pitchFamily="49" charset="0"/>
                  <a:cs typeface="Courier New" pitchFamily="49" charset="0"/>
                </a:rPr>
                <a:t>;</a:t>
              </a:r>
            </a:p>
            <a:p>
              <a:r>
                <a:rPr lang="en-US" altLang="zh-CN" sz="1400" dirty="0" smtClean="0">
                  <a:latin typeface="Courier New" pitchFamily="49" charset="0"/>
                  <a:cs typeface="Courier New" pitchFamily="49" charset="0"/>
                </a:rPr>
                <a:t>opacity: 0.9;</a:t>
              </a:r>
              <a:endParaRPr lang="en-US" altLang="zh-CN" sz="1400" dirty="0">
                <a:latin typeface="Courier New" pitchFamily="49" charset="0"/>
                <a:cs typeface="Courier New" pitchFamily="49" charset="0"/>
              </a:endParaRPr>
            </a:p>
          </p:txBody>
        </p:sp>
        <p:pic>
          <p:nvPicPr>
            <p:cNvPr id="21513"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1443" t="9615" r="49941" b="13689"/>
            <a:stretch/>
          </p:blipFill>
          <p:spPr bwMode="auto">
            <a:xfrm>
              <a:off x="5004048" y="1973501"/>
              <a:ext cx="3449899"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TextBox 10"/>
          <p:cNvSpPr txBox="1"/>
          <p:nvPr/>
        </p:nvSpPr>
        <p:spPr>
          <a:xfrm>
            <a:off x="609600" y="5067761"/>
            <a:ext cx="7924800" cy="1169551"/>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smtClean="0">
                <a:latin typeface="Courier New" pitchFamily="49" charset="0"/>
                <a:cs typeface="Courier New" pitchFamily="49" charset="0"/>
              </a:rPr>
              <a:t>RGBA</a:t>
            </a:r>
            <a:r>
              <a:rPr lang="zh-CN" altLang="en-US" sz="1400" dirty="0" smtClean="0">
                <a:latin typeface="Courier New" pitchFamily="49" charset="0"/>
                <a:cs typeface="Courier New" pitchFamily="49" charset="0"/>
              </a:rPr>
              <a:t>色彩模式：</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color</a:t>
            </a:r>
            <a:r>
              <a:rPr lang="en-US" altLang="zh-CN" sz="1400" dirty="0">
                <a:latin typeface="Courier New" pitchFamily="49" charset="0"/>
                <a:cs typeface="Courier New" pitchFamily="49" charset="0"/>
              </a:rPr>
              <a:t>: </a:t>
            </a:r>
            <a:r>
              <a:rPr lang="en-US" altLang="zh-CN" sz="1400" dirty="0" err="1">
                <a:latin typeface="Courier New" pitchFamily="49" charset="0"/>
                <a:cs typeface="Courier New" pitchFamily="49" charset="0"/>
              </a:rPr>
              <a:t>rgba</a:t>
            </a:r>
            <a:r>
              <a:rPr lang="en-US" altLang="zh-CN" sz="1400" dirty="0">
                <a:latin typeface="Courier New" pitchFamily="49" charset="0"/>
                <a:cs typeface="Courier New" pitchFamily="49" charset="0"/>
              </a:rPr>
              <a:t>(255, 0, 0, 0.75</a:t>
            </a:r>
            <a:r>
              <a:rPr lang="en-US" altLang="zh-CN" sz="1400" dirty="0" smtClean="0">
                <a:latin typeface="Courier New" pitchFamily="49" charset="0"/>
                <a:cs typeface="Courier New" pitchFamily="49" charset="0"/>
              </a:rPr>
              <a:t>);</a:t>
            </a: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PS: RGBA</a:t>
            </a:r>
            <a:r>
              <a:rPr lang="zh-CN" altLang="en-US" sz="1400" dirty="0" smtClean="0">
                <a:latin typeface="Courier New" pitchFamily="49" charset="0"/>
                <a:cs typeface="Courier New" pitchFamily="49" charset="0"/>
              </a:rPr>
              <a:t>是在</a:t>
            </a:r>
            <a:r>
              <a:rPr lang="en-US" altLang="zh-CN" sz="1400" dirty="0">
                <a:latin typeface="Courier New" pitchFamily="49" charset="0"/>
                <a:cs typeface="Courier New" pitchFamily="49" charset="0"/>
              </a:rPr>
              <a:t>RGB</a:t>
            </a:r>
            <a:r>
              <a:rPr lang="zh-CN" altLang="en-US" sz="1400" dirty="0">
                <a:latin typeface="Courier New" pitchFamily="49" charset="0"/>
                <a:cs typeface="Courier New" pitchFamily="49" charset="0"/>
              </a:rPr>
              <a:t>的基础上多了控制</a:t>
            </a:r>
            <a:r>
              <a:rPr lang="en-US" altLang="zh-CN" sz="1400" dirty="0">
                <a:latin typeface="Courier New" pitchFamily="49" charset="0"/>
                <a:cs typeface="Courier New" pitchFamily="49" charset="0"/>
              </a:rPr>
              <a:t>alpha</a:t>
            </a:r>
            <a:r>
              <a:rPr lang="zh-CN" altLang="en-US" sz="1400" dirty="0">
                <a:latin typeface="Courier New" pitchFamily="49" charset="0"/>
                <a:cs typeface="Courier New" pitchFamily="49" charset="0"/>
              </a:rPr>
              <a:t>透明度的参数</a:t>
            </a:r>
            <a:r>
              <a:rPr lang="zh-CN" altLang="en-US" sz="1400" dirty="0" smtClean="0">
                <a:latin typeface="Courier New" pitchFamily="49" charset="0"/>
                <a:cs typeface="Courier New" pitchFamily="49" charset="0"/>
              </a:rPr>
              <a:t>。</a:t>
            </a:r>
            <a:endParaRPr lang="zh-CN" altLang="en-US" sz="1400" dirty="0">
              <a:latin typeface="Courier New" pitchFamily="49" charset="0"/>
              <a:cs typeface="Courier New" pitchFamily="49" charset="0"/>
            </a:endParaRPr>
          </a:p>
        </p:txBody>
      </p:sp>
      <p:sp>
        <p:nvSpPr>
          <p:cNvPr id="12" name="TextBox 11"/>
          <p:cNvSpPr txBox="1"/>
          <p:nvPr/>
        </p:nvSpPr>
        <p:spPr>
          <a:xfrm>
            <a:off x="609600" y="3410997"/>
            <a:ext cx="7924800" cy="1169551"/>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smtClean="0"/>
              <a:t>HSL</a:t>
            </a:r>
            <a:r>
              <a:rPr lang="zh-CN" altLang="en-US" sz="1400" dirty="0" smtClean="0"/>
              <a:t>色彩模式：</a:t>
            </a:r>
            <a:endParaRPr lang="en-US" altLang="zh-CN" sz="1400" dirty="0" smtClean="0"/>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color: </a:t>
            </a:r>
            <a:r>
              <a:rPr lang="en-US" altLang="zh-CN" sz="1400" dirty="0" err="1" smtClean="0">
                <a:latin typeface="Courier New" pitchFamily="49" charset="0"/>
                <a:cs typeface="Courier New" pitchFamily="49" charset="0"/>
              </a:rPr>
              <a:t>hsl</a:t>
            </a:r>
            <a:r>
              <a:rPr lang="en-US" altLang="zh-CN" sz="1400" dirty="0" smtClean="0">
                <a:latin typeface="Courier New" pitchFamily="49" charset="0"/>
                <a:cs typeface="Courier New" pitchFamily="49" charset="0"/>
              </a:rPr>
              <a:t>(0, 100%, 50%);</a:t>
            </a: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PS: </a:t>
            </a:r>
            <a:r>
              <a:rPr lang="en-US" altLang="zh-CN" sz="1400" dirty="0" smtClean="0"/>
              <a:t>HSL</a:t>
            </a:r>
            <a:r>
              <a:rPr lang="zh-CN" altLang="en-US" sz="1400" dirty="0"/>
              <a:t>色彩模式是工业界的一种颜色标准</a:t>
            </a:r>
            <a:r>
              <a:rPr lang="zh-CN" altLang="en-US" sz="1400" dirty="0" smtClean="0"/>
              <a:t>，</a:t>
            </a:r>
            <a:r>
              <a:rPr lang="en-US" altLang="zh-CN" sz="1400" dirty="0" smtClean="0"/>
              <a:t>HSL</a:t>
            </a:r>
            <a:r>
              <a:rPr lang="zh-CN" altLang="en-US" sz="1400" dirty="0" smtClean="0"/>
              <a:t>分别代表</a:t>
            </a:r>
            <a:r>
              <a:rPr lang="zh-CN" altLang="en-US" sz="1400" dirty="0"/>
              <a:t>色调，饱和度，亮度三个</a:t>
            </a:r>
            <a:r>
              <a:rPr lang="zh-CN" altLang="en-US" sz="1400" dirty="0" smtClean="0"/>
              <a:t>通道。</a:t>
            </a:r>
            <a:endParaRPr lang="zh-CN" altLang="en-US" sz="1400" dirty="0"/>
          </a:p>
        </p:txBody>
      </p:sp>
    </p:spTree>
    <p:extLst>
      <p:ext uri="{BB962C8B-B14F-4D97-AF65-F5344CB8AC3E}">
        <p14:creationId xmlns:p14="http://schemas.microsoft.com/office/powerpoint/2010/main" val="153799585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分栏 </a:t>
            </a:r>
            <a:r>
              <a:rPr lang="en-US" altLang="zh-CN" dirty="0" smtClean="0">
                <a:solidFill>
                  <a:schemeClr val="bg1">
                    <a:lumMod val="50000"/>
                  </a:schemeClr>
                </a:solidFill>
              </a:rPr>
              <a:t>(Columns</a:t>
            </a:r>
            <a:r>
              <a:rPr lang="en-US" altLang="zh-CN" dirty="0">
                <a:solidFill>
                  <a:schemeClr val="bg1">
                    <a:lumMod val="50000"/>
                  </a:schemeClr>
                </a:solidFill>
              </a:rPr>
              <a:t>)</a:t>
            </a:r>
            <a:endParaRPr lang="zh-CN" altLang="en-US" dirty="0">
              <a:solidFill>
                <a:schemeClr val="bg1">
                  <a:lumMod val="50000"/>
                </a:schemeClr>
              </a:solidFill>
            </a:endParaRPr>
          </a:p>
        </p:txBody>
      </p:sp>
      <p:sp>
        <p:nvSpPr>
          <p:cNvPr id="5" name="TextBox 4"/>
          <p:cNvSpPr txBox="1"/>
          <p:nvPr/>
        </p:nvSpPr>
        <p:spPr>
          <a:xfrm>
            <a:off x="621407" y="5210616"/>
            <a:ext cx="7924800" cy="738664"/>
          </a:xfrm>
          <a:prstGeom prst="rect">
            <a:avLst/>
          </a:prstGeom>
          <a:solidFill>
            <a:schemeClr val="bg1"/>
          </a:solidFill>
          <a:ln>
            <a:solidFill>
              <a:schemeClr val="bg1">
                <a:lumMod val="50000"/>
              </a:schemeClr>
            </a:solidFill>
            <a:prstDash val="sysDash"/>
          </a:ln>
        </p:spPr>
        <p:txBody>
          <a:bodyPr wrap="square" rtlCol="0">
            <a:spAutoFit/>
          </a:bodyPr>
          <a:lstStyle/>
          <a:p>
            <a:r>
              <a:rPr lang="en-US" altLang="zh-CN" sz="1400" dirty="0" smtClean="0">
                <a:latin typeface="Courier New" pitchFamily="49" charset="0"/>
                <a:cs typeface="Courier New" pitchFamily="49" charset="0"/>
              </a:rPr>
              <a:t>column-count</a:t>
            </a:r>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3;</a:t>
            </a:r>
          </a:p>
          <a:p>
            <a:r>
              <a:rPr lang="en-US" altLang="zh-CN" sz="1400" dirty="0" smtClean="0">
                <a:latin typeface="Courier New" pitchFamily="49" charset="0"/>
                <a:cs typeface="Courier New" pitchFamily="49" charset="0"/>
              </a:rPr>
              <a:t>column-rule</a:t>
            </a:r>
            <a:r>
              <a:rPr lang="en-US" altLang="zh-CN" sz="1400" dirty="0">
                <a:latin typeface="Courier New" pitchFamily="49" charset="0"/>
                <a:cs typeface="Courier New" pitchFamily="49" charset="0"/>
              </a:rPr>
              <a:t>: 1px solid #</a:t>
            </a:r>
            <a:r>
              <a:rPr lang="en-US" altLang="zh-CN" sz="1400" dirty="0" err="1" smtClean="0">
                <a:latin typeface="Courier New" pitchFamily="49" charset="0"/>
                <a:cs typeface="Courier New" pitchFamily="49" charset="0"/>
              </a:rPr>
              <a:t>bbb</a:t>
            </a:r>
            <a:r>
              <a:rPr lang="en-US" altLang="zh-CN" sz="1400" dirty="0" smtClean="0">
                <a:latin typeface="Courier New" pitchFamily="49" charset="0"/>
                <a:cs typeface="Courier New" pitchFamily="49" charset="0"/>
              </a:rPr>
              <a:t>;</a:t>
            </a:r>
          </a:p>
          <a:p>
            <a:r>
              <a:rPr lang="en-US" altLang="zh-CN" sz="1400" dirty="0" smtClean="0">
                <a:latin typeface="Courier New" pitchFamily="49" charset="0"/>
                <a:cs typeface="Courier New" pitchFamily="49" charset="0"/>
              </a:rPr>
              <a:t>column-gap</a:t>
            </a:r>
            <a:r>
              <a:rPr lang="en-US" altLang="zh-CN" sz="1400" dirty="0">
                <a:latin typeface="Courier New" pitchFamily="49" charset="0"/>
                <a:cs typeface="Courier New" pitchFamily="49" charset="0"/>
              </a:rPr>
              <a:t>: 2em</a:t>
            </a:r>
            <a:r>
              <a:rPr lang="en-US" altLang="zh-CN" sz="1400" dirty="0" smtClean="0">
                <a:latin typeface="Courier New" pitchFamily="49" charset="0"/>
                <a:cs typeface="Courier New" pitchFamily="49" charset="0"/>
              </a:rPr>
              <a:t>;</a:t>
            </a:r>
            <a:endParaRPr lang="en-US" altLang="zh-CN" sz="1400" dirty="0">
              <a:latin typeface="Courier New" pitchFamily="49" charset="0"/>
              <a:cs typeface="Courier New" pitchFamily="49"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07" y="1758677"/>
            <a:ext cx="79248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765607"/>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 </a:t>
            </a:r>
            <a:r>
              <a:rPr lang="en-US" altLang="zh-CN" dirty="0" smtClean="0">
                <a:solidFill>
                  <a:schemeClr val="bg1">
                    <a:lumMod val="50000"/>
                  </a:schemeClr>
                </a:solidFill>
              </a:rPr>
              <a:t>(Border</a:t>
            </a:r>
            <a:r>
              <a:rPr lang="en-US" altLang="zh-CN" dirty="0">
                <a:solidFill>
                  <a:schemeClr val="bg1">
                    <a:lumMod val="50000"/>
                  </a:schemeClr>
                </a:solidFill>
              </a:rPr>
              <a:t>)</a:t>
            </a:r>
            <a:endParaRPr lang="zh-CN" altLang="en-US" dirty="0">
              <a:solidFill>
                <a:schemeClr val="bg1">
                  <a:lumMod val="50000"/>
                </a:schemeClr>
              </a:solidFill>
            </a:endParaRPr>
          </a:p>
        </p:txBody>
      </p:sp>
      <p:sp>
        <p:nvSpPr>
          <p:cNvPr id="6" name="AutoShape 4" descr="mk:@MSITStore:C:\Users\SHENTI~1\AppData\Local\Temp\Rar$DI46.376\css3.0参考手册.chm::/img/opacit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k:@MSITStore:C:\Users\SHENTI~1\AppData\Local\Temp\Rar$DI46.376\css3.0参考手册.chm::/img/opacity.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mk:@MSITStore:C:\Users\SHENTI~1\AppData\Local\Temp\Rar$DI46.376\css3.0参考手册.chm::/img/opacity.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609600" y="5210616"/>
            <a:ext cx="7924800" cy="738664"/>
          </a:xfrm>
          <a:prstGeom prst="rect">
            <a:avLst/>
          </a:prstGeom>
          <a:solidFill>
            <a:schemeClr val="bg1"/>
          </a:solidFill>
          <a:ln>
            <a:solidFill>
              <a:schemeClr val="bg1">
                <a:lumMod val="50000"/>
              </a:schemeClr>
            </a:solidFill>
            <a:prstDash val="sysDash"/>
          </a:ln>
          <a:effectLst>
            <a:outerShdw blurRad="50800" dist="38100" dir="2700000" algn="tl" rotWithShape="0">
              <a:prstClr val="black">
                <a:alpha val="40000"/>
              </a:prstClr>
            </a:outerShdw>
          </a:effectLst>
        </p:spPr>
        <p:txBody>
          <a:bodyPr wrap="square" rtlCol="0">
            <a:spAutoFit/>
          </a:bodyPr>
          <a:lstStyle/>
          <a:p>
            <a:r>
              <a:rPr lang="zh-CN" altLang="en-US" sz="1400" dirty="0" smtClean="0">
                <a:latin typeface="Courier New" pitchFamily="49" charset="0"/>
                <a:cs typeface="Courier New" pitchFamily="49" charset="0"/>
              </a:rPr>
              <a:t>盒阴影：</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a:latin typeface="Courier New" pitchFamily="49" charset="0"/>
                <a:cs typeface="Courier New" pitchFamily="49" charset="0"/>
              </a:rPr>
              <a:t>b</a:t>
            </a:r>
            <a:r>
              <a:rPr lang="en-US" altLang="zh-CN" sz="1400" dirty="0" smtClean="0">
                <a:latin typeface="Courier New" pitchFamily="49" charset="0"/>
                <a:cs typeface="Courier New" pitchFamily="49" charset="0"/>
              </a:rPr>
              <a:t>ox-shadow: 2px </a:t>
            </a:r>
            <a:r>
              <a:rPr lang="en-US" altLang="zh-CN" sz="1400" dirty="0" err="1" smtClean="0">
                <a:latin typeface="Courier New" pitchFamily="49" charset="0"/>
                <a:cs typeface="Courier New" pitchFamily="49" charset="0"/>
              </a:rPr>
              <a:t>2px</a:t>
            </a:r>
            <a:r>
              <a:rPr lang="en-US" altLang="zh-CN" sz="1400" dirty="0" smtClean="0">
                <a:latin typeface="Courier New" pitchFamily="49" charset="0"/>
                <a:cs typeface="Courier New" pitchFamily="49" charset="0"/>
              </a:rPr>
              <a:t> </a:t>
            </a:r>
            <a:r>
              <a:rPr lang="en-US" altLang="zh-CN" sz="1400" dirty="0" err="1" smtClean="0">
                <a:latin typeface="Courier New" pitchFamily="49" charset="0"/>
                <a:cs typeface="Courier New" pitchFamily="49" charset="0"/>
              </a:rPr>
              <a:t>2px</a:t>
            </a:r>
            <a:r>
              <a:rPr lang="en-US" altLang="zh-CN" sz="1400" dirty="0" smtClean="0">
                <a:latin typeface="Courier New" pitchFamily="49" charset="0"/>
                <a:cs typeface="Courier New" pitchFamily="49" charset="0"/>
              </a:rPr>
              <a:t> </a:t>
            </a:r>
            <a:r>
              <a:rPr lang="en-US" altLang="zh-CN" sz="1400" dirty="0" err="1" smtClean="0">
                <a:latin typeface="Courier New" pitchFamily="49" charset="0"/>
                <a:cs typeface="Courier New" pitchFamily="49" charset="0"/>
              </a:rPr>
              <a:t>rgba</a:t>
            </a:r>
            <a:r>
              <a:rPr lang="en-US" altLang="zh-CN" sz="1400" dirty="0" smtClean="0">
                <a:latin typeface="Courier New" pitchFamily="49" charset="0"/>
                <a:cs typeface="Courier New" pitchFamily="49" charset="0"/>
              </a:rPr>
              <a:t>(0,0,0,.5);</a:t>
            </a:r>
            <a:endParaRPr lang="zh-CN" altLang="en-US" sz="1400" dirty="0">
              <a:latin typeface="Courier New" pitchFamily="49" charset="0"/>
              <a:cs typeface="Courier New" pitchFamily="49" charset="0"/>
            </a:endParaRPr>
          </a:p>
        </p:txBody>
      </p:sp>
      <p:sp>
        <p:nvSpPr>
          <p:cNvPr id="3" name="圆角矩形 2"/>
          <p:cNvSpPr/>
          <p:nvPr/>
        </p:nvSpPr>
        <p:spPr>
          <a:xfrm>
            <a:off x="616992" y="1857117"/>
            <a:ext cx="7917408" cy="888683"/>
          </a:xfrm>
          <a:prstGeom prst="roundRect">
            <a:avLst>
              <a:gd name="adj" fmla="val 29895"/>
            </a:avLst>
          </a:prstGeom>
          <a:solidFill>
            <a:schemeClr val="bg1"/>
          </a:solidFill>
          <a:ln>
            <a:solidFill>
              <a:schemeClr val="bg1">
                <a:lumMod val="50000"/>
              </a:schemeClr>
            </a:solidFill>
            <a:prstDash val="sysDash"/>
          </a:ln>
        </p:spPr>
        <p:txBody>
          <a:bodyPr wrap="square" rtlCol="0">
            <a:spAutoFit/>
          </a:bodyPr>
          <a:lstStyle/>
          <a:p>
            <a:r>
              <a:rPr lang="zh-CN" altLang="en-US" sz="1400" dirty="0">
                <a:latin typeface="Courier New" pitchFamily="49" charset="0"/>
                <a:cs typeface="Courier New" pitchFamily="49" charset="0"/>
              </a:rPr>
              <a:t>圆角边框：</a:t>
            </a:r>
            <a:endParaRPr lang="en-US" altLang="zh-CN" sz="1400" dirty="0">
              <a:latin typeface="Courier New" pitchFamily="49" charset="0"/>
              <a:cs typeface="Courier New" pitchFamily="49" charset="0"/>
            </a:endParaRPr>
          </a:p>
          <a:p>
            <a:endParaRPr lang="en-US" altLang="zh-CN" sz="1400" dirty="0">
              <a:latin typeface="Courier New" pitchFamily="49" charset="0"/>
              <a:cs typeface="Courier New" pitchFamily="49" charset="0"/>
            </a:endParaRPr>
          </a:p>
          <a:p>
            <a:r>
              <a:rPr lang="en-US" altLang="zh-CN" sz="1400" dirty="0">
                <a:latin typeface="Courier New" pitchFamily="49" charset="0"/>
                <a:cs typeface="Courier New" pitchFamily="49" charset="0"/>
              </a:rPr>
              <a:t>border-radius: 20px </a:t>
            </a:r>
            <a:r>
              <a:rPr lang="en-US" altLang="zh-CN" sz="1400" dirty="0" err="1" smtClean="0">
                <a:latin typeface="Courier New" pitchFamily="49" charset="0"/>
                <a:cs typeface="Courier New" pitchFamily="49" charset="0"/>
              </a:rPr>
              <a:t>20px</a:t>
            </a:r>
            <a:r>
              <a:rPr lang="en-US" altLang="zh-CN" sz="1400" dirty="0" smtClean="0">
                <a:latin typeface="Courier New" pitchFamily="49" charset="0"/>
                <a:cs typeface="Courier New" pitchFamily="49" charset="0"/>
              </a:rPr>
              <a:t> </a:t>
            </a:r>
            <a:r>
              <a:rPr lang="en-US" altLang="zh-CN" sz="1400" dirty="0" err="1" smtClean="0">
                <a:latin typeface="Courier New" pitchFamily="49" charset="0"/>
                <a:cs typeface="Courier New" pitchFamily="49" charset="0"/>
              </a:rPr>
              <a:t>20px</a:t>
            </a:r>
            <a:r>
              <a:rPr lang="en-US" altLang="zh-CN" sz="1400" dirty="0" smtClean="0">
                <a:latin typeface="Courier New" pitchFamily="49" charset="0"/>
                <a:cs typeface="Courier New" pitchFamily="49" charset="0"/>
              </a:rPr>
              <a:t> </a:t>
            </a:r>
            <a:r>
              <a:rPr lang="en-US" altLang="zh-CN" sz="1400" dirty="0" err="1" smtClean="0">
                <a:latin typeface="Courier New" pitchFamily="49" charset="0"/>
                <a:cs typeface="Courier New" pitchFamily="49" charset="0"/>
              </a:rPr>
              <a:t>20px</a:t>
            </a:r>
            <a:r>
              <a:rPr lang="en-US" altLang="zh-CN" sz="1400" dirty="0">
                <a:latin typeface="Courier New" pitchFamily="49" charset="0"/>
                <a:cs typeface="Courier New" pitchFamily="49" charset="0"/>
              </a:rPr>
              <a:t>;</a:t>
            </a:r>
          </a:p>
        </p:txBody>
      </p:sp>
    </p:spTree>
    <p:extLst>
      <p:ext uri="{BB962C8B-B14F-4D97-AF65-F5344CB8AC3E}">
        <p14:creationId xmlns:p14="http://schemas.microsoft.com/office/powerpoint/2010/main" val="2630804698"/>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a:t>
            </a:r>
            <a:r>
              <a:rPr lang="zh-CN" altLang="en-US" dirty="0" smtClean="0"/>
              <a:t> </a:t>
            </a:r>
            <a:r>
              <a:rPr lang="en-US" altLang="zh-CN" dirty="0" smtClean="0">
                <a:solidFill>
                  <a:schemeClr val="bg1">
                    <a:lumMod val="50000"/>
                  </a:schemeClr>
                </a:solidFill>
              </a:rPr>
              <a:t>(Text)</a:t>
            </a:r>
            <a:endParaRPr lang="zh-CN" altLang="en-US" dirty="0">
              <a:solidFill>
                <a:schemeClr val="bg1">
                  <a:lumMod val="50000"/>
                </a:schemeClr>
              </a:solidFill>
            </a:endParaRPr>
          </a:p>
        </p:txBody>
      </p:sp>
      <p:sp>
        <p:nvSpPr>
          <p:cNvPr id="6" name="AutoShape 4" descr="mk:@MSITStore:C:\Users\SHENTI~1\AppData\Local\Temp\Rar$DI46.376\css3.0参考手册.chm::/img/opacit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k:@MSITStore:C:\Users\SHENTI~1\AppData\Local\Temp\Rar$DI46.376\css3.0参考手册.chm::/img/opacity.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mk:@MSITStore:C:\Users\SHENTI~1\AppData\Local\Temp\Rar$DI46.376\css3.0参考手册.chm::/img/opacity.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p:nvPr/>
        </p:nvGrpSpPr>
        <p:grpSpPr>
          <a:xfrm>
            <a:off x="609600" y="1827401"/>
            <a:ext cx="7924800" cy="2031325"/>
            <a:chOff x="609600" y="1827401"/>
            <a:chExt cx="7924800" cy="2031325"/>
          </a:xfrm>
        </p:grpSpPr>
        <p:sp>
          <p:nvSpPr>
            <p:cNvPr id="5" name="TextBox 4"/>
            <p:cNvSpPr txBox="1"/>
            <p:nvPr/>
          </p:nvSpPr>
          <p:spPr>
            <a:xfrm>
              <a:off x="609600" y="1827401"/>
              <a:ext cx="7924800" cy="2031325"/>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smtClean="0">
                  <a:latin typeface="Courier New" pitchFamily="49" charset="0"/>
                  <a:cs typeface="Courier New" pitchFamily="49" charset="0"/>
                </a:rPr>
                <a:t>文本阴影：</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a:latin typeface="Courier New" pitchFamily="49" charset="0"/>
                  <a:cs typeface="Courier New" pitchFamily="49" charset="0"/>
                </a:rPr>
                <a:t>text-shadow: 0 0 20px #fefcc9</a:t>
              </a:r>
              <a:r>
                <a:rPr lang="en-US" altLang="zh-CN" sz="1400" dirty="0" smtClean="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            10px </a:t>
              </a:r>
              <a:r>
                <a:rPr lang="en-US" altLang="zh-CN" sz="1400" dirty="0">
                  <a:latin typeface="Courier New" pitchFamily="49" charset="0"/>
                  <a:cs typeface="Courier New" pitchFamily="49" charset="0"/>
                </a:rPr>
                <a:t>-10px 30px #feec85, 	</a:t>
              </a:r>
            </a:p>
            <a:p>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20px </a:t>
              </a:r>
              <a:r>
                <a:rPr lang="en-US" altLang="zh-CN" sz="1400" dirty="0" smtClean="0">
                  <a:latin typeface="Courier New" pitchFamily="49" charset="0"/>
                  <a:cs typeface="Courier New" pitchFamily="49" charset="0"/>
                </a:rPr>
                <a:t>-20px </a:t>
              </a:r>
              <a:r>
                <a:rPr lang="en-US" altLang="zh-CN" sz="1400" dirty="0">
                  <a:latin typeface="Courier New" pitchFamily="49" charset="0"/>
                  <a:cs typeface="Courier New" pitchFamily="49" charset="0"/>
                </a:rPr>
                <a:t>40px #ffae34</a:t>
              </a:r>
              <a:r>
                <a:rPr lang="en-US" altLang="zh-CN" sz="1400" dirty="0" smtClean="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            20px </a:t>
              </a:r>
              <a:r>
                <a:rPr lang="en-US" altLang="zh-CN" sz="1400" dirty="0">
                  <a:latin typeface="Courier New" pitchFamily="49" charset="0"/>
                  <a:cs typeface="Courier New" pitchFamily="49" charset="0"/>
                </a:rPr>
                <a:t>-40px 50px #ec760c</a:t>
              </a:r>
              <a:r>
                <a:rPr lang="en-US" altLang="zh-CN" sz="1400" dirty="0" smtClean="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20px -60px </a:t>
              </a:r>
              <a:r>
                <a:rPr lang="en-US" altLang="zh-CN" sz="1400" dirty="0" err="1">
                  <a:latin typeface="Courier New" pitchFamily="49" charset="0"/>
                  <a:cs typeface="Courier New" pitchFamily="49" charset="0"/>
                </a:rPr>
                <a:t>60px</a:t>
              </a:r>
              <a:r>
                <a:rPr lang="en-US" altLang="zh-CN" sz="1400" dirty="0">
                  <a:latin typeface="Courier New" pitchFamily="49" charset="0"/>
                  <a:cs typeface="Courier New" pitchFamily="49" charset="0"/>
                </a:rPr>
                <a:t> #cd4606</a:t>
              </a:r>
              <a:r>
                <a:rPr lang="en-US" altLang="zh-CN" sz="1400" dirty="0" smtClean="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            0 </a:t>
              </a:r>
              <a:r>
                <a:rPr lang="en-US" altLang="zh-CN" sz="1400" dirty="0">
                  <a:latin typeface="Courier New" pitchFamily="49" charset="0"/>
                  <a:cs typeface="Courier New" pitchFamily="49" charset="0"/>
                </a:rPr>
                <a:t>-80px 70px #973716</a:t>
              </a:r>
              <a:r>
                <a:rPr lang="en-US" altLang="zh-CN" sz="1400" dirty="0" smtClean="0">
                  <a:latin typeface="Courier New" pitchFamily="49" charset="0"/>
                  <a:cs typeface="Courier New" pitchFamily="49" charset="0"/>
                </a:rPr>
                <a:t>,</a:t>
              </a:r>
            </a:p>
            <a:p>
              <a:r>
                <a:rPr lang="en-US" altLang="zh-CN" sz="1400" dirty="0">
                  <a:latin typeface="Courier New" pitchFamily="49" charset="0"/>
                  <a:cs typeface="Courier New" pitchFamily="49" charset="0"/>
                </a:rPr>
                <a:t> </a:t>
              </a:r>
              <a:r>
                <a:rPr lang="en-US" altLang="zh-CN" sz="1400" dirty="0" smtClean="0">
                  <a:latin typeface="Courier New" pitchFamily="49" charset="0"/>
                  <a:cs typeface="Courier New" pitchFamily="49" charset="0"/>
                </a:rPr>
                <a:t>            10px </a:t>
              </a:r>
              <a:r>
                <a:rPr lang="en-US" altLang="zh-CN" sz="1400" dirty="0">
                  <a:latin typeface="Courier New" pitchFamily="49" charset="0"/>
                  <a:cs typeface="Courier New" pitchFamily="49" charset="0"/>
                </a:rPr>
                <a:t>-90px 80px #451b0e;</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964" y="1938188"/>
              <a:ext cx="243246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609600" y="4869160"/>
            <a:ext cx="7924800" cy="1169551"/>
            <a:chOff x="609600" y="4869160"/>
            <a:chExt cx="7924800" cy="1169551"/>
          </a:xfrm>
        </p:grpSpPr>
        <p:sp>
          <p:nvSpPr>
            <p:cNvPr id="11" name="TextBox 10"/>
            <p:cNvSpPr txBox="1"/>
            <p:nvPr/>
          </p:nvSpPr>
          <p:spPr>
            <a:xfrm>
              <a:off x="609600" y="4869160"/>
              <a:ext cx="7924800" cy="1169551"/>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a:latin typeface="Courier New" pitchFamily="49" charset="0"/>
                  <a:cs typeface="Courier New" pitchFamily="49" charset="0"/>
                </a:rPr>
                <a:t>省略</a:t>
              </a:r>
              <a:r>
                <a:rPr lang="zh-CN" altLang="en-US" sz="1400" dirty="0" smtClean="0">
                  <a:latin typeface="Courier New" pitchFamily="49" charset="0"/>
                  <a:cs typeface="Courier New" pitchFamily="49" charset="0"/>
                </a:rPr>
                <a:t>标记：</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a:latin typeface="Courier New" pitchFamily="49" charset="0"/>
                  <a:cs typeface="Courier New" pitchFamily="49" charset="0"/>
                </a:rPr>
                <a:t>text-overflow: ellipsis;</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PS: </a:t>
              </a:r>
              <a:r>
                <a:rPr lang="zh-CN" altLang="en-US" sz="1400" dirty="0" smtClean="0">
                  <a:latin typeface="Courier New" pitchFamily="49" charset="0"/>
                  <a:cs typeface="Courier New" pitchFamily="49" charset="0"/>
                </a:rPr>
                <a:t>需配合</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white-space: </a:t>
              </a:r>
              <a:r>
                <a:rPr lang="en-US" altLang="zh-CN" sz="1400" dirty="0" err="1">
                  <a:latin typeface="Courier New" pitchFamily="49" charset="0"/>
                  <a:cs typeface="Courier New" pitchFamily="49" charset="0"/>
                </a:rPr>
                <a:t>nowrap;overflow</a:t>
              </a:r>
              <a:r>
                <a:rPr lang="en-US" altLang="zh-CN" sz="1400" dirty="0">
                  <a:latin typeface="Courier New" pitchFamily="49" charset="0"/>
                  <a:cs typeface="Courier New" pitchFamily="49" charset="0"/>
                </a:rPr>
                <a:t>: hidden;</a:t>
              </a:r>
              <a:r>
                <a:rPr lang="en-US" altLang="zh-CN" sz="1400" dirty="0" smtClean="0">
                  <a:latin typeface="Courier New" pitchFamily="49" charset="0"/>
                  <a:cs typeface="Courier New" pitchFamily="49" charset="0"/>
                </a:rPr>
                <a:t> </a:t>
              </a:r>
              <a:r>
                <a:rPr lang="zh-CN" altLang="en-US" sz="1400" dirty="0" smtClean="0">
                  <a:latin typeface="Courier New" pitchFamily="49" charset="0"/>
                  <a:cs typeface="Courier New" pitchFamily="49" charset="0"/>
                </a:rPr>
                <a:t>一起使用。</a:t>
              </a:r>
              <a:endParaRPr lang="zh-CN" altLang="en-US" sz="1400" dirty="0">
                <a:latin typeface="Courier New" pitchFamily="49" charset="0"/>
                <a:cs typeface="Courier New" pitchFamily="49" charset="0"/>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657" y="5311060"/>
              <a:ext cx="23050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05000021"/>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渐变</a:t>
            </a:r>
            <a:r>
              <a:rPr lang="zh-CN" altLang="en-US" dirty="0" smtClean="0"/>
              <a:t> </a:t>
            </a:r>
            <a:r>
              <a:rPr lang="en-US" altLang="zh-CN" dirty="0" smtClean="0">
                <a:solidFill>
                  <a:schemeClr val="bg1">
                    <a:lumMod val="50000"/>
                  </a:schemeClr>
                </a:solidFill>
              </a:rPr>
              <a:t>(Gradients</a:t>
            </a:r>
            <a:r>
              <a:rPr lang="en-US" altLang="zh-CN" dirty="0">
                <a:solidFill>
                  <a:schemeClr val="bg1">
                    <a:lumMod val="50000"/>
                  </a:schemeClr>
                </a:solidFill>
              </a:rPr>
              <a:t>)</a:t>
            </a:r>
            <a:endParaRPr lang="zh-CN" altLang="en-US" dirty="0">
              <a:solidFill>
                <a:schemeClr val="bg1">
                  <a:lumMod val="50000"/>
                </a:schemeClr>
              </a:solidFill>
            </a:endParaRPr>
          </a:p>
        </p:txBody>
      </p:sp>
      <p:sp>
        <p:nvSpPr>
          <p:cNvPr id="6" name="AutoShape 4" descr="mk:@MSITStore:C:\Users\SHENTI~1\AppData\Local\Temp\Rar$DI46.376\css3.0参考手册.chm::/img/opacit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k:@MSITStore:C:\Users\SHENTI~1\AppData\Local\Temp\Rar$DI46.376\css3.0参考手册.chm::/img/opacity.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mk:@MSITStore:C:\Users\SHENTI~1\AppData\Local\Temp\Rar$DI46.376\css3.0参考手册.chm::/img/opacity.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p:nvPr/>
        </p:nvGrpSpPr>
        <p:grpSpPr>
          <a:xfrm>
            <a:off x="609600" y="1772816"/>
            <a:ext cx="7927975" cy="1746195"/>
            <a:chOff x="609600" y="1772816"/>
            <a:chExt cx="7927975" cy="1746195"/>
          </a:xfrm>
        </p:grpSpPr>
        <p:sp>
          <p:nvSpPr>
            <p:cNvPr id="5" name="TextBox 4"/>
            <p:cNvSpPr txBox="1"/>
            <p:nvPr/>
          </p:nvSpPr>
          <p:spPr>
            <a:xfrm>
              <a:off x="609600" y="1772816"/>
              <a:ext cx="7924800" cy="523220"/>
            </a:xfrm>
            <a:prstGeom prst="rect">
              <a:avLst/>
            </a:prstGeom>
            <a:gradFill flip="none" rotWithShape="1">
              <a:gsLst>
                <a:gs pos="0">
                  <a:srgbClr val="A603AB"/>
                </a:gs>
                <a:gs pos="19000">
                  <a:srgbClr val="0819FB"/>
                </a:gs>
                <a:gs pos="47000">
                  <a:srgbClr val="1A8D48"/>
                </a:gs>
                <a:gs pos="66000">
                  <a:srgbClr val="FFFF00"/>
                </a:gs>
                <a:gs pos="83000">
                  <a:srgbClr val="EE3F17"/>
                </a:gs>
                <a:gs pos="100000">
                  <a:srgbClr val="E81766"/>
                </a:gs>
              </a:gsLst>
              <a:lin ang="10800000" scaled="1"/>
              <a:tileRect/>
            </a:gradFill>
            <a:ln>
              <a:noFill/>
              <a:prstDash val="sysDash"/>
            </a:ln>
          </p:spPr>
          <p:txBody>
            <a:bodyPr wrap="square" rtlCol="0">
              <a:spAutoFit/>
            </a:bodyPr>
            <a:lstStyle/>
            <a:p>
              <a:endParaRPr lang="en-US" altLang="zh-CN" sz="1400" dirty="0" smtClean="0">
                <a:latin typeface="Courier New" pitchFamily="49" charset="0"/>
                <a:cs typeface="Courier New" pitchFamily="49" charset="0"/>
              </a:endParaRPr>
            </a:p>
            <a:p>
              <a:endParaRPr lang="en-US" altLang="zh-CN" sz="1400" dirty="0">
                <a:latin typeface="Courier New" pitchFamily="49" charset="0"/>
                <a:cs typeface="Courier New" pitchFamily="49" charset="0"/>
              </a:endParaRPr>
            </a:p>
          </p:txBody>
        </p:sp>
        <p:sp>
          <p:nvSpPr>
            <p:cNvPr id="12" name="TextBox 11"/>
            <p:cNvSpPr txBox="1"/>
            <p:nvPr/>
          </p:nvSpPr>
          <p:spPr>
            <a:xfrm>
              <a:off x="612775" y="2564904"/>
              <a:ext cx="7924800" cy="954107"/>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a:latin typeface="Courier New" pitchFamily="49" charset="0"/>
                  <a:cs typeface="Courier New" pitchFamily="49" charset="0"/>
                </a:rPr>
                <a:t>线性</a:t>
              </a:r>
              <a:r>
                <a:rPr lang="zh-CN" altLang="en-US" sz="1400" dirty="0" smtClean="0">
                  <a:latin typeface="Courier New" pitchFamily="49" charset="0"/>
                  <a:cs typeface="Courier New" pitchFamily="49" charset="0"/>
                </a:rPr>
                <a:t>渐变：</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linear-gradient(to right, red, orange, yellow, green, blue, indigo, violet);</a:t>
              </a:r>
              <a:endParaRPr lang="zh-CN" altLang="en-US" sz="1400" dirty="0">
                <a:latin typeface="Courier New" pitchFamily="49" charset="0"/>
                <a:cs typeface="Courier New" pitchFamily="49" charset="0"/>
              </a:endParaRPr>
            </a:p>
          </p:txBody>
        </p:sp>
      </p:grpSp>
      <p:grpSp>
        <p:nvGrpSpPr>
          <p:cNvPr id="4" name="组合 3"/>
          <p:cNvGrpSpPr/>
          <p:nvPr/>
        </p:nvGrpSpPr>
        <p:grpSpPr>
          <a:xfrm>
            <a:off x="609600" y="4058488"/>
            <a:ext cx="7936731" cy="1746776"/>
            <a:chOff x="609600" y="4058488"/>
            <a:chExt cx="7936731" cy="1746776"/>
          </a:xfrm>
        </p:grpSpPr>
        <p:sp>
          <p:nvSpPr>
            <p:cNvPr id="11" name="TextBox 10"/>
            <p:cNvSpPr txBox="1"/>
            <p:nvPr/>
          </p:nvSpPr>
          <p:spPr>
            <a:xfrm>
              <a:off x="609600" y="5066600"/>
              <a:ext cx="7924800" cy="738664"/>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smtClean="0">
                  <a:latin typeface="Courier New" pitchFamily="49" charset="0"/>
                  <a:cs typeface="Courier New" pitchFamily="49" charset="0"/>
                </a:rPr>
                <a:t>径向渐变：</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a:latin typeface="Courier New" pitchFamily="49" charset="0"/>
                  <a:cs typeface="Courier New" pitchFamily="49" charset="0"/>
                </a:rPr>
                <a:t>background: </a:t>
              </a:r>
              <a:r>
                <a:rPr lang="en-US" altLang="zh-CN" sz="1400" dirty="0" smtClean="0">
                  <a:latin typeface="Courier New" pitchFamily="49" charset="0"/>
                  <a:cs typeface="Courier New" pitchFamily="49" charset="0"/>
                </a:rPr>
                <a:t>radial-gradient(red</a:t>
              </a:r>
              <a:r>
                <a:rPr lang="en-US" altLang="zh-CN" sz="1400" dirty="0">
                  <a:latin typeface="Courier New" pitchFamily="49" charset="0"/>
                  <a:cs typeface="Courier New" pitchFamily="49" charset="0"/>
                </a:rPr>
                <a:t>, yellow, </a:t>
              </a:r>
              <a:r>
                <a:rPr lang="en-US" altLang="zh-CN" sz="1400" dirty="0" err="1">
                  <a:latin typeface="Courier New" pitchFamily="49" charset="0"/>
                  <a:cs typeface="Courier New" pitchFamily="49" charset="0"/>
                </a:rPr>
                <a:t>rgb</a:t>
              </a:r>
              <a:r>
                <a:rPr lang="en-US" altLang="zh-CN" sz="1400" dirty="0">
                  <a:latin typeface="Courier New" pitchFamily="49" charset="0"/>
                  <a:cs typeface="Courier New" pitchFamily="49" charset="0"/>
                </a:rPr>
                <a:t>(30, 144, 255)); </a:t>
              </a:r>
              <a:endParaRPr lang="zh-CN" altLang="en-US" sz="1400" dirty="0">
                <a:latin typeface="Courier New" pitchFamily="49" charset="0"/>
                <a:cs typeface="Courier New" pitchFamily="49" charset="0"/>
              </a:endParaRPr>
            </a:p>
          </p:txBody>
        </p:sp>
        <p:sp>
          <p:nvSpPr>
            <p:cNvPr id="13" name="TextBox 12"/>
            <p:cNvSpPr txBox="1"/>
            <p:nvPr/>
          </p:nvSpPr>
          <p:spPr>
            <a:xfrm>
              <a:off x="621531" y="4058488"/>
              <a:ext cx="7924800" cy="738664"/>
            </a:xfrm>
            <a:prstGeom prst="rect">
              <a:avLst/>
            </a:prstGeom>
            <a:gradFill flip="none" rotWithShape="1">
              <a:gsLst>
                <a:gs pos="0">
                  <a:srgbClr val="FF0000"/>
                </a:gs>
                <a:gs pos="25000">
                  <a:srgbClr val="FFFF00"/>
                </a:gs>
                <a:gs pos="100000">
                  <a:schemeClr val="tx2">
                    <a:lumMod val="40000"/>
                    <a:lumOff val="60000"/>
                  </a:schemeClr>
                </a:gs>
              </a:gsLst>
              <a:path path="circle">
                <a:fillToRect l="50000" t="50000" r="50000" b="50000"/>
              </a:path>
              <a:tileRect/>
            </a:gradFill>
            <a:ln>
              <a:noFill/>
              <a:prstDash val="sysDash"/>
            </a:ln>
          </p:spPr>
          <p:txBody>
            <a:bodyPr wrap="square" rtlCol="0">
              <a:spAutoFit/>
            </a:bodyPr>
            <a:lstStyle/>
            <a:p>
              <a:endParaRPr lang="en-US" altLang="zh-CN" sz="1400" dirty="0" smtClean="0">
                <a:latin typeface="Courier New" pitchFamily="49" charset="0"/>
                <a:cs typeface="Courier New" pitchFamily="49" charset="0"/>
              </a:endParaRPr>
            </a:p>
            <a:p>
              <a:endParaRPr lang="en-US" altLang="zh-CN" sz="1400" dirty="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p:txBody>
        </p:sp>
      </p:grpSp>
    </p:spTree>
    <p:extLst>
      <p:ext uri="{BB962C8B-B14F-4D97-AF65-F5344CB8AC3E}">
        <p14:creationId xmlns:p14="http://schemas.microsoft.com/office/powerpoint/2010/main" val="3563159723"/>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变形 </a:t>
            </a:r>
            <a:r>
              <a:rPr lang="en-US" altLang="zh-CN" dirty="0">
                <a:solidFill>
                  <a:schemeClr val="bg1">
                    <a:lumMod val="50000"/>
                  </a:schemeClr>
                </a:solidFill>
              </a:rPr>
              <a:t>(Transforms)</a:t>
            </a:r>
            <a:endParaRPr lang="zh-CN" altLang="en-US" dirty="0">
              <a:solidFill>
                <a:schemeClr val="bg1">
                  <a:lumMod val="50000"/>
                </a:schemeClr>
              </a:solidFill>
            </a:endParaRPr>
          </a:p>
        </p:txBody>
      </p:sp>
      <p:sp>
        <p:nvSpPr>
          <p:cNvPr id="6" name="AutoShape 4" descr="mk:@MSITStore:C:\Users\SHENTI~1\AppData\Local\Temp\Rar$DI46.376\css3.0参考手册.chm::/img/opacity.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mk:@MSITStore:C:\Users\SHENTI~1\AppData\Local\Temp\Rar$DI46.376\css3.0参考手册.chm::/img/opacity.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mk:@MSITStore:C:\Users\SHENTI~1\AppData\Local\Temp\Rar$DI46.376\css3.0参考手册.chm::/img/opacity.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9698" name="Picture 2" descr="Transform Rotate in What You Need To Know About Behavioral C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50690"/>
            <a:ext cx="38385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Transform Scale in What You Need To Know About Behavioral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865" y="1750690"/>
            <a:ext cx="38385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Transform Translate in What You Need To Know About Behavioral C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077072"/>
            <a:ext cx="38385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ransform Translate in What You Need To Know About Behavioral C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865" y="4077072"/>
            <a:ext cx="3838575" cy="20383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32040" y="4221088"/>
            <a:ext cx="3456384"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963731" y="4196407"/>
            <a:ext cx="3458576" cy="384721"/>
          </a:xfrm>
          <a:prstGeom prst="rect">
            <a:avLst/>
          </a:prstGeom>
          <a:noFill/>
        </p:spPr>
        <p:txBody>
          <a:bodyPr wrap="none" rtlCol="0">
            <a:spAutoFit/>
          </a:bodyPr>
          <a:lstStyle/>
          <a:p>
            <a:r>
              <a:rPr lang="en-US" altLang="zh-CN" sz="1900" dirty="0">
                <a:solidFill>
                  <a:srgbClr val="EF4832"/>
                </a:solidFill>
              </a:rPr>
              <a:t>transform: skew(30deg, -10deg</a:t>
            </a:r>
            <a:r>
              <a:rPr lang="en-US" altLang="zh-CN" sz="1900" dirty="0" smtClean="0">
                <a:solidFill>
                  <a:srgbClr val="EF4832"/>
                </a:solidFill>
              </a:rPr>
              <a:t>) </a:t>
            </a:r>
            <a:endParaRPr lang="zh-CN" altLang="en-US" sz="1900" dirty="0">
              <a:solidFill>
                <a:srgbClr val="EF4832"/>
              </a:solidFill>
            </a:endParaRPr>
          </a:p>
        </p:txBody>
      </p:sp>
      <p:sp>
        <p:nvSpPr>
          <p:cNvPr id="20" name="矩形 19"/>
          <p:cNvSpPr/>
          <p:nvPr/>
        </p:nvSpPr>
        <p:spPr>
          <a:xfrm>
            <a:off x="802655" y="2276872"/>
            <a:ext cx="3456384" cy="1204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23728" y="2587362"/>
            <a:ext cx="720080" cy="72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23728" y="2587362"/>
            <a:ext cx="720080" cy="72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860032" y="2368953"/>
            <a:ext cx="3456384" cy="1204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962524" y="2947362"/>
            <a:ext cx="409676" cy="4096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962524" y="2947362"/>
            <a:ext cx="409676" cy="4096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55576" y="4653136"/>
            <a:ext cx="3456384" cy="1204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979712" y="4797152"/>
            <a:ext cx="720080" cy="72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979712" y="4797152"/>
            <a:ext cx="720080" cy="72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601692" y="4858439"/>
            <a:ext cx="720080" cy="72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601692" y="4858439"/>
            <a:ext cx="720080" cy="720000"/>
          </a:xfrm>
          <a:prstGeom prst="rect">
            <a:avLst/>
          </a:prstGeom>
          <a:solidFill>
            <a:schemeClr val="accent1">
              <a:lumMod val="75000"/>
            </a:schemeClr>
          </a:solidFill>
          <a:ln>
            <a:noFill/>
          </a:ln>
          <a:scene3d>
            <a:camera prst="perspectiveContrastingRightFacing" fov="0">
              <a:rot lat="600000" lon="19800000"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44243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8" presetClass="emph" presetSubtype="0" fill="hold" grpId="0" nodeType="withEffect">
                                  <p:stCondLst>
                                    <p:cond delay="0"/>
                                  </p:stCondLst>
                                  <p:childTnLst>
                                    <p:animRot by="2700000">
                                      <p:cBhvr>
                                        <p:cTn id="9" dur="2000" fill="hold"/>
                                        <p:tgtEl>
                                          <p:spTgt spid="21"/>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6" presetClass="emph" presetSubtype="0" fill="hold" grpId="1" nodeType="withEffect">
                                  <p:stCondLst>
                                    <p:cond delay="0"/>
                                  </p:stCondLst>
                                  <p:childTnLst>
                                    <p:animScale>
                                      <p:cBhvr>
                                        <p:cTn id="16" dur="2000" fill="hold"/>
                                        <p:tgtEl>
                                          <p:spTgt spid="24"/>
                                        </p:tgtEl>
                                      </p:cBhvr>
                                      <p:by x="200000" y="200000"/>
                                    </p:animScale>
                                  </p:childTnLst>
                                </p:cTn>
                              </p:par>
                              <p:par>
                                <p:cTn id="17" presetID="42" presetClass="path" presetSubtype="0" accel="50000" decel="50000" fill="hold" grpId="2" nodeType="withEffect">
                                  <p:stCondLst>
                                    <p:cond delay="0"/>
                                  </p:stCondLst>
                                  <p:childTnLst>
                                    <p:animMotion origin="layout" path="M 8.33333E-7 -2.22222E-6 L 0.05382 -0.05416 " pathEditMode="relative" rAng="0" ptsTypes="AA">
                                      <p:cBhvr>
                                        <p:cTn id="18" dur="2000" fill="hold"/>
                                        <p:tgtEl>
                                          <p:spTgt spid="24"/>
                                        </p:tgtEl>
                                        <p:attrNameLst>
                                          <p:attrName>ppt_x</p:attrName>
                                          <p:attrName>ppt_y</p:attrName>
                                        </p:attrNameLst>
                                      </p:cBhvr>
                                      <p:rCtr x="2691" y="-2708"/>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42" presetClass="path" presetSubtype="0" accel="50000" decel="50000" fill="hold" grpId="1" nodeType="withEffect">
                                  <p:stCondLst>
                                    <p:cond delay="0"/>
                                  </p:stCondLst>
                                  <p:childTnLst>
                                    <p:animMotion origin="layout" path="M 1.38889E-6 -1.85185E-6 L 0.02274 0.05255 " pathEditMode="relative" rAng="0" ptsTypes="AA">
                                      <p:cBhvr>
                                        <p:cTn id="25" dur="2000" fill="hold"/>
                                        <p:tgtEl>
                                          <p:spTgt spid="27"/>
                                        </p:tgtEl>
                                        <p:attrNameLst>
                                          <p:attrName>ppt_x</p:attrName>
                                          <p:attrName>ppt_y</p:attrName>
                                        </p:attrNameLst>
                                      </p:cBhvr>
                                      <p:rCtr x="1128" y="2616"/>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42" presetClass="path" presetSubtype="0" accel="50000" decel="50000" fill="hold" grpId="0" nodeType="withEffect">
                                  <p:stCondLst>
                                    <p:cond delay="0"/>
                                  </p:stCondLst>
                                  <p:childTnLst>
                                    <p:animMotion origin="layout" path="M 2.77778E-7 3.7037E-7 L 0.1316 0.00162 " pathEditMode="relative" rAng="0" ptsTypes="AA">
                                      <p:cBhvr>
                                        <p:cTn id="32" dur="2000" fill="hold"/>
                                        <p:tgtEl>
                                          <p:spTgt spid="29"/>
                                        </p:tgtEl>
                                        <p:attrNameLst>
                                          <p:attrName>ppt_x</p:attrName>
                                          <p:attrName>ppt_y</p:attrName>
                                        </p:attrNameLst>
                                      </p:cBhvr>
                                      <p:rCtr x="658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4" grpId="0" animBg="1"/>
      <p:bldP spid="24" grpId="1" animBg="1"/>
      <p:bldP spid="24" grpId="2" animBg="1"/>
      <p:bldP spid="27" grpId="0" animBg="1"/>
      <p:bldP spid="27" grpId="1" animBg="1"/>
      <p:bldP spid="29" grpId="0" animBg="1"/>
      <p:bldP spid="2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CSS3</a:t>
            </a:r>
            <a:r>
              <a:rPr lang="zh-CN" altLang="en-US" dirty="0" smtClean="0"/>
              <a:t>私有前缀 </a:t>
            </a:r>
            <a:r>
              <a:rPr lang="en-US" altLang="zh-CN" dirty="0" smtClean="0">
                <a:solidFill>
                  <a:schemeClr val="tx1">
                    <a:lumMod val="50000"/>
                    <a:lumOff val="50000"/>
                  </a:schemeClr>
                </a:solidFill>
              </a:rPr>
              <a:t>(-prefix-)</a:t>
            </a:r>
            <a:endParaRPr lang="zh-CN" altLang="en-US" dirty="0">
              <a:solidFill>
                <a:schemeClr val="tx1">
                  <a:lumMod val="50000"/>
                  <a:lumOff val="50000"/>
                </a:schemeClr>
              </a:solidFill>
            </a:endParaRPr>
          </a:p>
        </p:txBody>
      </p:sp>
      <p:sp>
        <p:nvSpPr>
          <p:cNvPr id="3" name="内容占位符 2"/>
          <p:cNvSpPr>
            <a:spLocks noGrp="1"/>
          </p:cNvSpPr>
          <p:nvPr>
            <p:ph idx="1"/>
          </p:nvPr>
        </p:nvSpPr>
        <p:spPr>
          <a:xfrm>
            <a:off x="457200" y="5085184"/>
            <a:ext cx="8229600" cy="1512168"/>
          </a:xfrm>
        </p:spPr>
        <p:txBody>
          <a:bodyPr>
            <a:normAutofit lnSpcReduction="10000"/>
          </a:bodyPr>
          <a:lstStyle/>
          <a:p>
            <a:pPr marL="0" indent="0">
              <a:lnSpc>
                <a:spcPct val="150000"/>
              </a:lnSpc>
              <a:buNone/>
            </a:pPr>
            <a:r>
              <a:rPr lang="en-US" altLang="zh-CN" dirty="0" smtClean="0"/>
              <a:t>Q: </a:t>
            </a:r>
            <a:r>
              <a:rPr lang="zh-CN" altLang="en-US" dirty="0" smtClean="0"/>
              <a:t>什么时候可以去掉前缀呢？</a:t>
            </a:r>
            <a:endParaRPr lang="en-US" altLang="zh-CN" dirty="0" smtClean="0"/>
          </a:p>
          <a:p>
            <a:pPr marL="0" indent="0">
              <a:lnSpc>
                <a:spcPct val="150000"/>
              </a:lnSpc>
              <a:buNone/>
            </a:pPr>
            <a:r>
              <a:rPr lang="en-US" altLang="zh-CN" dirty="0" smtClean="0"/>
              <a:t>A: </a:t>
            </a:r>
            <a:r>
              <a:rPr lang="zh-CN" altLang="en-US" dirty="0" smtClean="0"/>
              <a:t>当</a:t>
            </a:r>
            <a:r>
              <a:rPr lang="zh-CN" altLang="en-US" dirty="0"/>
              <a:t>一个属性成为标准，并且被</a:t>
            </a:r>
            <a:r>
              <a:rPr lang="en-US" altLang="zh-CN" dirty="0"/>
              <a:t>Firefox</a:t>
            </a:r>
            <a:r>
              <a:rPr lang="zh-CN" altLang="en-US" dirty="0"/>
              <a:t>、</a:t>
            </a:r>
            <a:r>
              <a:rPr lang="en-US" altLang="zh-CN" dirty="0"/>
              <a:t>Chrome</a:t>
            </a:r>
            <a:r>
              <a:rPr lang="zh-CN" altLang="en-US" dirty="0"/>
              <a:t>等浏览器的最新版普遍兼容的时候。</a:t>
            </a:r>
          </a:p>
        </p:txBody>
      </p:sp>
      <p:sp>
        <p:nvSpPr>
          <p:cNvPr id="5" name="TextBox 4"/>
          <p:cNvSpPr txBox="1"/>
          <p:nvPr/>
        </p:nvSpPr>
        <p:spPr>
          <a:xfrm>
            <a:off x="621407" y="2403465"/>
            <a:ext cx="7924800" cy="2677656"/>
          </a:xfrm>
          <a:prstGeom prst="rect">
            <a:avLst/>
          </a:prstGeom>
          <a:solidFill>
            <a:schemeClr val="bg1"/>
          </a:solidFill>
          <a:ln>
            <a:solidFill>
              <a:schemeClr val="bg1">
                <a:lumMod val="50000"/>
              </a:schemeClr>
            </a:solidFill>
            <a:prstDash val="sysDash"/>
          </a:ln>
        </p:spPr>
        <p:txBody>
          <a:bodyPr wrap="square" rtlCol="0">
            <a:spAutoFit/>
          </a:bodyPr>
          <a:lstStyle/>
          <a:p>
            <a:r>
              <a:rPr lang="zh-CN" altLang="en-US" sz="1400" dirty="0" smtClean="0">
                <a:latin typeface="Courier New" pitchFamily="49" charset="0"/>
                <a:cs typeface="Courier New" pitchFamily="49" charset="0"/>
              </a:rPr>
              <a:t>举例来说，一个标准渐变的代码是：</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background</a:t>
            </a:r>
            <a:r>
              <a:rPr lang="en-US" altLang="zh-CN" sz="1400" dirty="0">
                <a:latin typeface="Courier New" pitchFamily="49" charset="0"/>
                <a:cs typeface="Courier New" pitchFamily="49" charset="0"/>
              </a:rPr>
              <a:t>: 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a:t>
            </a:r>
          </a:p>
          <a:p>
            <a:endParaRPr lang="en-US" altLang="zh-CN" sz="1400" dirty="0" smtClean="0">
              <a:latin typeface="Courier New" pitchFamily="49" charset="0"/>
              <a:cs typeface="Courier New" pitchFamily="49" charset="0"/>
            </a:endParaRPr>
          </a:p>
          <a:p>
            <a:endParaRPr lang="en-US" altLang="zh-CN" sz="1400" dirty="0">
              <a:latin typeface="Courier New" pitchFamily="49" charset="0"/>
              <a:cs typeface="Courier New" pitchFamily="49" charset="0"/>
            </a:endParaRPr>
          </a:p>
          <a:p>
            <a:r>
              <a:rPr lang="zh-CN" altLang="en-US" sz="1400" dirty="0" smtClean="0">
                <a:latin typeface="Courier New" pitchFamily="49" charset="0"/>
                <a:cs typeface="Courier New" pitchFamily="49" charset="0"/>
              </a:rPr>
              <a:t>而现在，我们需要这样写：</a:t>
            </a:r>
            <a:endParaRPr lang="en-US" altLang="zh-CN" sz="1400" dirty="0" smtClean="0">
              <a:latin typeface="Courier New" pitchFamily="49" charset="0"/>
              <a:cs typeface="Courier New" pitchFamily="49" charset="0"/>
            </a:endParaRPr>
          </a:p>
          <a:p>
            <a:endParaRPr lang="en-US" altLang="zh-CN" sz="1400" dirty="0" smtClean="0">
              <a:latin typeface="Courier New" pitchFamily="49" charset="0"/>
              <a:cs typeface="Courier New" pitchFamily="49" charset="0"/>
            </a:endParaRP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a:t>
            </a:r>
            <a:r>
              <a:rPr lang="en-US" altLang="zh-CN" sz="1400" dirty="0" err="1">
                <a:latin typeface="Courier New" pitchFamily="49" charset="0"/>
                <a:cs typeface="Courier New" pitchFamily="49" charset="0"/>
              </a:rPr>
              <a:t>webkit</a:t>
            </a:r>
            <a:r>
              <a:rPr lang="en-US" altLang="zh-CN" sz="1400" dirty="0">
                <a:latin typeface="Courier New" pitchFamily="49" charset="0"/>
                <a:cs typeface="Courier New" pitchFamily="49" charset="0"/>
              </a:rPr>
              <a:t>-linear-gradient(#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 /</a:t>
            </a:r>
            <a:r>
              <a:rPr lang="zh-CN" altLang="en-US" sz="1400" dirty="0" smtClean="0">
                <a:latin typeface="Courier New" pitchFamily="49" charset="0"/>
                <a:cs typeface="Courier New" pitchFamily="49" charset="0"/>
              </a:rPr>
              <a:t>*为兼容</a:t>
            </a:r>
            <a:r>
              <a:rPr lang="en-US" altLang="zh-CN" sz="1400" dirty="0" err="1" smtClean="0">
                <a:latin typeface="Courier New" pitchFamily="49" charset="0"/>
                <a:cs typeface="Courier New" pitchFamily="49" charset="0"/>
              </a:rPr>
              <a:t>Chrome&amp;safari</a:t>
            </a:r>
            <a:r>
              <a:rPr lang="zh-CN" altLang="en-US" sz="1400" dirty="0" smtClean="0">
                <a:latin typeface="Courier New" pitchFamily="49" charset="0"/>
                <a:cs typeface="Courier New" pitchFamily="49" charset="0"/>
              </a:rPr>
              <a:t>*</a:t>
            </a:r>
            <a:r>
              <a:rPr lang="en-US" altLang="zh-CN" sz="1400" dirty="0" smtClean="0">
                <a:latin typeface="Courier New" pitchFamily="49" charset="0"/>
                <a:cs typeface="Courier New" pitchFamily="49" charset="0"/>
              </a:rPr>
              <a:t>/</a:t>
            </a:r>
            <a:endParaRPr lang="en-US" altLang="zh-CN" sz="1400" dirty="0">
              <a:latin typeface="Courier New" pitchFamily="49" charset="0"/>
              <a:cs typeface="Courier New" pitchFamily="49" charset="0"/>
            </a:endParaRP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a:t>
            </a:r>
            <a:r>
              <a:rPr lang="en-US" altLang="zh-CN" sz="1400" dirty="0" err="1">
                <a:latin typeface="Courier New" pitchFamily="49" charset="0"/>
                <a:cs typeface="Courier New" pitchFamily="49" charset="0"/>
              </a:rPr>
              <a:t>moz</a:t>
            </a:r>
            <a:r>
              <a:rPr lang="en-US" altLang="zh-CN" sz="1400" dirty="0">
                <a:latin typeface="Courier New" pitchFamily="49" charset="0"/>
                <a:cs typeface="Courier New" pitchFamily="49" charset="0"/>
              </a:rPr>
              <a:t>-linear-gradient(#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a:t>
            </a:r>
            <a:r>
              <a:rPr lang="zh-CN" altLang="en-US" sz="1400" dirty="0">
                <a:latin typeface="Courier New" pitchFamily="49" charset="0"/>
                <a:cs typeface="Courier New" pitchFamily="49" charset="0"/>
              </a:rPr>
              <a:t>*为兼</a:t>
            </a:r>
            <a:r>
              <a:rPr lang="zh-CN" altLang="en-US" sz="1400" dirty="0" smtClean="0">
                <a:latin typeface="Courier New" pitchFamily="49" charset="0"/>
                <a:cs typeface="Courier New" pitchFamily="49" charset="0"/>
              </a:rPr>
              <a:t>容</a:t>
            </a:r>
            <a:r>
              <a:rPr lang="en-US" altLang="zh-CN" sz="1400" dirty="0" err="1" smtClean="0">
                <a:latin typeface="Courier New" pitchFamily="49" charset="0"/>
                <a:cs typeface="Courier New" pitchFamily="49" charset="0"/>
              </a:rPr>
              <a:t>Frifox</a:t>
            </a:r>
            <a:r>
              <a:rPr lang="zh-CN" altLang="en-US" sz="1400" dirty="0" smtClean="0">
                <a:latin typeface="Courier New" pitchFamily="49" charset="0"/>
                <a:cs typeface="Courier New" pitchFamily="49" charset="0"/>
              </a:rPr>
              <a:t>*</a:t>
            </a:r>
            <a:r>
              <a:rPr lang="en-US" altLang="zh-CN" sz="1400" dirty="0">
                <a:latin typeface="Courier New" pitchFamily="49" charset="0"/>
                <a:cs typeface="Courier New" pitchFamily="49" charset="0"/>
              </a:rPr>
              <a:t>/</a:t>
            </a: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a:t>
            </a:r>
            <a:r>
              <a:rPr lang="en-US" altLang="zh-CN" sz="1400" dirty="0" err="1">
                <a:latin typeface="Courier New" pitchFamily="49" charset="0"/>
                <a:cs typeface="Courier New" pitchFamily="49" charset="0"/>
              </a:rPr>
              <a:t>ms</a:t>
            </a:r>
            <a:r>
              <a:rPr lang="en-US" altLang="zh-CN" sz="1400" dirty="0">
                <a:latin typeface="Courier New" pitchFamily="49" charset="0"/>
                <a:cs typeface="Courier New" pitchFamily="49" charset="0"/>
              </a:rPr>
              <a:t>-linear-gradient(#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a:t>
            </a:r>
            <a:r>
              <a:rPr lang="zh-CN" altLang="en-US" sz="1400" dirty="0">
                <a:latin typeface="Courier New" pitchFamily="49" charset="0"/>
                <a:cs typeface="Courier New" pitchFamily="49" charset="0"/>
              </a:rPr>
              <a:t>*为兼</a:t>
            </a:r>
            <a:r>
              <a:rPr lang="zh-CN" altLang="en-US" sz="1400" dirty="0" smtClean="0">
                <a:latin typeface="Courier New" pitchFamily="49" charset="0"/>
                <a:cs typeface="Courier New" pitchFamily="49" charset="0"/>
              </a:rPr>
              <a:t>容</a:t>
            </a:r>
            <a:r>
              <a:rPr lang="en-US" altLang="zh-CN" sz="1400" dirty="0" smtClean="0">
                <a:latin typeface="Courier New" pitchFamily="49" charset="0"/>
                <a:cs typeface="Courier New" pitchFamily="49" charset="0"/>
              </a:rPr>
              <a:t>IE</a:t>
            </a:r>
            <a:r>
              <a:rPr lang="zh-CN" altLang="en-US" sz="1400" dirty="0" smtClean="0">
                <a:latin typeface="Courier New" pitchFamily="49" charset="0"/>
                <a:cs typeface="Courier New" pitchFamily="49" charset="0"/>
              </a:rPr>
              <a:t>*</a:t>
            </a:r>
            <a:r>
              <a:rPr lang="en-US" altLang="zh-CN" sz="1400" dirty="0">
                <a:latin typeface="Courier New" pitchFamily="49" charset="0"/>
                <a:cs typeface="Courier New" pitchFamily="49" charset="0"/>
              </a:rPr>
              <a:t>/</a:t>
            </a: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-o-linear-gradient(#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a:t>
            </a:r>
            <a:r>
              <a:rPr lang="zh-CN" altLang="en-US" sz="1400" dirty="0">
                <a:latin typeface="Courier New" pitchFamily="49" charset="0"/>
                <a:cs typeface="Courier New" pitchFamily="49" charset="0"/>
              </a:rPr>
              <a:t>*为兼</a:t>
            </a:r>
            <a:r>
              <a:rPr lang="zh-CN" altLang="en-US" sz="1400" dirty="0" smtClean="0">
                <a:latin typeface="Courier New" pitchFamily="49" charset="0"/>
                <a:cs typeface="Courier New" pitchFamily="49" charset="0"/>
              </a:rPr>
              <a:t>容</a:t>
            </a:r>
            <a:r>
              <a:rPr lang="en-US" altLang="zh-CN" sz="1400" dirty="0" smtClean="0">
                <a:latin typeface="Courier New" pitchFamily="49" charset="0"/>
                <a:cs typeface="Courier New" pitchFamily="49" charset="0"/>
              </a:rPr>
              <a:t>Opera</a:t>
            </a:r>
            <a:r>
              <a:rPr lang="zh-CN" altLang="en-US" sz="1400" dirty="0" smtClean="0">
                <a:latin typeface="Courier New" pitchFamily="49" charset="0"/>
                <a:cs typeface="Courier New" pitchFamily="49" charset="0"/>
              </a:rPr>
              <a:t>*</a:t>
            </a:r>
            <a:r>
              <a:rPr lang="en-US" altLang="zh-CN" sz="1400" dirty="0">
                <a:latin typeface="Courier New" pitchFamily="49" charset="0"/>
                <a:cs typeface="Courier New" pitchFamily="49" charset="0"/>
              </a:rPr>
              <a:t>/</a:t>
            </a:r>
          </a:p>
          <a:p>
            <a:r>
              <a:rPr lang="en-US" altLang="zh-CN" sz="1400" dirty="0" smtClean="0">
                <a:latin typeface="Courier New" pitchFamily="49" charset="0"/>
                <a:cs typeface="Courier New" pitchFamily="49" charset="0"/>
              </a:rPr>
              <a:t>background: </a:t>
            </a:r>
            <a:r>
              <a:rPr lang="en-US" altLang="zh-CN" sz="1400" dirty="0">
                <a:latin typeface="Courier New" pitchFamily="49" charset="0"/>
                <a:cs typeface="Courier New" pitchFamily="49" charset="0"/>
              </a:rPr>
              <a:t>linear-gradient(#</a:t>
            </a:r>
            <a:r>
              <a:rPr lang="en-US" altLang="zh-CN" sz="1400" dirty="0" err="1">
                <a:latin typeface="Courier New" pitchFamily="49" charset="0"/>
                <a:cs typeface="Courier New" pitchFamily="49" charset="0"/>
              </a:rPr>
              <a:t>fff</a:t>
            </a:r>
            <a:r>
              <a:rPr lang="en-US" altLang="zh-CN" sz="1400" dirty="0">
                <a:latin typeface="Courier New" pitchFamily="49" charset="0"/>
                <a:cs typeface="Courier New" pitchFamily="49" charset="0"/>
              </a:rPr>
              <a:t>, #000</a:t>
            </a:r>
            <a:r>
              <a:rPr lang="en-US" altLang="zh-CN" sz="1400" dirty="0" smtClean="0">
                <a:latin typeface="Courier New" pitchFamily="49" charset="0"/>
                <a:cs typeface="Courier New" pitchFamily="49" charset="0"/>
              </a:rPr>
              <a:t>); </a:t>
            </a:r>
            <a:r>
              <a:rPr lang="en-US" altLang="zh-CN" sz="1400" dirty="0">
                <a:latin typeface="Courier New" pitchFamily="49" charset="0"/>
                <a:cs typeface="Courier New" pitchFamily="49" charset="0"/>
              </a:rPr>
              <a:t>/</a:t>
            </a:r>
            <a:r>
              <a:rPr lang="zh-CN" altLang="en-US" sz="1400" dirty="0" smtClean="0">
                <a:latin typeface="Courier New" pitchFamily="49" charset="0"/>
                <a:cs typeface="Courier New" pitchFamily="49" charset="0"/>
              </a:rPr>
              <a:t>*标准的渐变代码*</a:t>
            </a:r>
            <a:r>
              <a:rPr lang="en-US" altLang="zh-CN" sz="1400" dirty="0" smtClean="0">
                <a:latin typeface="Courier New" pitchFamily="49" charset="0"/>
                <a:cs typeface="Courier New" pitchFamily="49" charset="0"/>
              </a:rPr>
              <a:t>/</a:t>
            </a:r>
          </a:p>
        </p:txBody>
      </p:sp>
      <p:sp>
        <p:nvSpPr>
          <p:cNvPr id="6" name="内容占位符 2"/>
          <p:cNvSpPr txBox="1">
            <a:spLocks/>
          </p:cNvSpPr>
          <p:nvPr/>
        </p:nvSpPr>
        <p:spPr>
          <a:xfrm>
            <a:off x="469007" y="1340768"/>
            <a:ext cx="8229600"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nSpc>
                <a:spcPct val="150000"/>
              </a:lnSpc>
              <a:buFont typeface="Arial" pitchFamily="34" charset="0"/>
              <a:buNone/>
            </a:pPr>
            <a:r>
              <a:rPr lang="en-US" altLang="zh-CN" dirty="0" smtClean="0"/>
              <a:t>CSS3</a:t>
            </a:r>
            <a:r>
              <a:rPr lang="zh-CN" altLang="en-US" dirty="0" smtClean="0"/>
              <a:t>的前缀是一个浏览器生产商经常使用的一种方式。它暗示该</a:t>
            </a:r>
            <a:r>
              <a:rPr lang="en-US" altLang="zh-CN" dirty="0" smtClean="0"/>
              <a:t>CSS</a:t>
            </a:r>
            <a:r>
              <a:rPr lang="zh-CN" altLang="en-US" dirty="0" smtClean="0"/>
              <a:t>属性或规则尚未成为</a:t>
            </a:r>
            <a:r>
              <a:rPr lang="en-US" altLang="zh-CN" dirty="0" smtClean="0"/>
              <a:t>W3C</a:t>
            </a:r>
            <a:r>
              <a:rPr lang="zh-CN" altLang="en-US" dirty="0" smtClean="0"/>
              <a:t>标准的一部分。</a:t>
            </a:r>
            <a:endParaRPr lang="zh-CN" altLang="en-US" dirty="0"/>
          </a:p>
        </p:txBody>
      </p:sp>
    </p:spTree>
    <p:extLst>
      <p:ext uri="{BB962C8B-B14F-4D97-AF65-F5344CB8AC3E}">
        <p14:creationId xmlns:p14="http://schemas.microsoft.com/office/powerpoint/2010/main" val="1226375426"/>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更多</a:t>
            </a:r>
            <a:r>
              <a:rPr lang="en-US" altLang="zh-CN" dirty="0" smtClean="0"/>
              <a:t>…</a:t>
            </a:r>
            <a:endParaRPr lang="zh-CN" altLang="en-US" dirty="0"/>
          </a:p>
        </p:txBody>
      </p:sp>
      <p:sp>
        <p:nvSpPr>
          <p:cNvPr id="3" name="内容占位符 2"/>
          <p:cNvSpPr>
            <a:spLocks noGrp="1"/>
          </p:cNvSpPr>
          <p:nvPr>
            <p:ph idx="1"/>
          </p:nvPr>
        </p:nvSpPr>
        <p:spPr>
          <a:xfrm>
            <a:off x="457200" y="1600200"/>
            <a:ext cx="8363272" cy="4525963"/>
          </a:xfrm>
        </p:spPr>
        <p:txBody>
          <a:bodyPr>
            <a:normAutofit/>
          </a:bodyPr>
          <a:lstStyle/>
          <a:p>
            <a:pPr>
              <a:lnSpc>
                <a:spcPct val="150000"/>
              </a:lnSpc>
              <a:buClr>
                <a:srgbClr val="EF4832"/>
              </a:buClr>
              <a:buFont typeface="Wingdings" pitchFamily="2" charset="2"/>
              <a:buChar char="n"/>
            </a:pPr>
            <a:r>
              <a:rPr lang="en-US" altLang="zh-CN" dirty="0" err="1" smtClean="0"/>
              <a:t>Geolocation</a:t>
            </a:r>
            <a:r>
              <a:rPr lang="en-US" altLang="zh-CN" dirty="0"/>
              <a:t> —— </a:t>
            </a:r>
            <a:r>
              <a:rPr lang="zh-CN" altLang="en-US" dirty="0" smtClean="0"/>
              <a:t>获取浏览器用户的地理信息</a:t>
            </a:r>
            <a:endParaRPr lang="en-US" altLang="zh-CN" dirty="0" smtClean="0"/>
          </a:p>
          <a:p>
            <a:pPr>
              <a:lnSpc>
                <a:spcPct val="150000"/>
              </a:lnSpc>
              <a:buClr>
                <a:srgbClr val="EF4832"/>
              </a:buClr>
              <a:buFont typeface="Wingdings" pitchFamily="2" charset="2"/>
              <a:buChar char="n"/>
            </a:pPr>
            <a:r>
              <a:rPr lang="en-US" altLang="zh-CN" dirty="0" err="1" smtClean="0"/>
              <a:t>postMessage</a:t>
            </a:r>
            <a:r>
              <a:rPr lang="en-US" altLang="zh-CN" dirty="0" smtClean="0"/>
              <a:t> —— </a:t>
            </a:r>
            <a:r>
              <a:rPr lang="zh-CN" altLang="en-US" dirty="0" smtClean="0"/>
              <a:t>实现</a:t>
            </a:r>
            <a:r>
              <a:rPr lang="zh-CN" altLang="en-US" dirty="0"/>
              <a:t>跨</a:t>
            </a:r>
            <a:r>
              <a:rPr lang="zh-CN" altLang="en-US" dirty="0" smtClean="0"/>
              <a:t>文档跨域的</a:t>
            </a:r>
            <a:r>
              <a:rPr lang="zh-CN" altLang="en-US" dirty="0"/>
              <a:t>消息</a:t>
            </a:r>
            <a:r>
              <a:rPr lang="zh-CN" altLang="en-US" dirty="0" smtClean="0"/>
              <a:t>传输</a:t>
            </a:r>
            <a:endParaRPr lang="en-US" altLang="zh-CN" dirty="0" smtClean="0"/>
          </a:p>
          <a:p>
            <a:pPr>
              <a:lnSpc>
                <a:spcPct val="150000"/>
              </a:lnSpc>
              <a:buClr>
                <a:srgbClr val="EF4832"/>
              </a:buClr>
              <a:buFont typeface="Wingdings" pitchFamily="2" charset="2"/>
              <a:buChar char="n"/>
            </a:pPr>
            <a:r>
              <a:rPr lang="en-US" altLang="zh-CN" dirty="0"/>
              <a:t>Web </a:t>
            </a:r>
            <a:r>
              <a:rPr lang="en-US" altLang="zh-CN" dirty="0" smtClean="0"/>
              <a:t>Workers ——</a:t>
            </a:r>
            <a:r>
              <a:rPr lang="zh-CN" altLang="en-US" dirty="0" smtClean="0"/>
              <a:t> </a:t>
            </a:r>
            <a:r>
              <a:rPr lang="en-US" altLang="zh-CN" dirty="0" err="1" smtClean="0"/>
              <a:t>Javascript</a:t>
            </a:r>
            <a:r>
              <a:rPr lang="zh-CN" altLang="en-US" dirty="0" smtClean="0"/>
              <a:t>多线程工作解决方案</a:t>
            </a:r>
            <a:endParaRPr lang="en-US" altLang="zh-CN" dirty="0" smtClean="0"/>
          </a:p>
          <a:p>
            <a:pPr>
              <a:lnSpc>
                <a:spcPct val="150000"/>
              </a:lnSpc>
              <a:buClr>
                <a:srgbClr val="EF4832"/>
              </a:buClr>
              <a:buFont typeface="Wingdings" pitchFamily="2" charset="2"/>
              <a:buChar char="n"/>
            </a:pPr>
            <a:r>
              <a:rPr lang="en-US" altLang="zh-CN" dirty="0" smtClean="0"/>
              <a:t>Transitions &amp; </a:t>
            </a:r>
            <a:r>
              <a:rPr lang="en-US" altLang="zh-CN" dirty="0"/>
              <a:t>Animations</a:t>
            </a:r>
            <a:r>
              <a:rPr lang="en-US" altLang="zh-CN" dirty="0" smtClean="0"/>
              <a:t> ——</a:t>
            </a:r>
            <a:r>
              <a:rPr lang="zh-CN" altLang="en-US" dirty="0" smtClean="0"/>
              <a:t> </a:t>
            </a:r>
            <a:r>
              <a:rPr lang="en-US" altLang="zh-CN" dirty="0" smtClean="0"/>
              <a:t>CSS</a:t>
            </a:r>
            <a:r>
              <a:rPr lang="zh-CN" altLang="en-US" dirty="0" smtClean="0"/>
              <a:t>的过渡效果及动画效果</a:t>
            </a:r>
            <a:endParaRPr lang="en-US" altLang="zh-CN" dirty="0" smtClean="0"/>
          </a:p>
          <a:p>
            <a:pPr>
              <a:lnSpc>
                <a:spcPct val="150000"/>
              </a:lnSpc>
              <a:buClr>
                <a:srgbClr val="EF4832"/>
              </a:buClr>
              <a:buFont typeface="Wingdings" pitchFamily="2" charset="2"/>
              <a:buChar char="n"/>
            </a:pPr>
            <a:r>
              <a:rPr lang="en-US" altLang="zh-CN" dirty="0" smtClean="0"/>
              <a:t>Custom </a:t>
            </a:r>
            <a:r>
              <a:rPr lang="en-US" altLang="zh-CN" dirty="0"/>
              <a:t>data-* </a:t>
            </a:r>
            <a:r>
              <a:rPr lang="en-US" altLang="zh-CN" dirty="0" smtClean="0"/>
              <a:t>attributes </a:t>
            </a:r>
            <a:r>
              <a:rPr lang="en-US" altLang="zh-CN" dirty="0"/>
              <a:t>—— </a:t>
            </a:r>
            <a:r>
              <a:rPr lang="zh-CN" altLang="en-US" dirty="0" smtClean="0"/>
              <a:t>定义合法的</a:t>
            </a:r>
            <a:r>
              <a:rPr lang="en-US" altLang="zh-CN" dirty="0" smtClean="0"/>
              <a:t>DOM</a:t>
            </a:r>
            <a:r>
              <a:rPr lang="zh-CN" altLang="en-US" dirty="0" smtClean="0"/>
              <a:t>属性</a:t>
            </a:r>
            <a:endParaRPr lang="en-US" altLang="zh-CN" dirty="0" smtClean="0"/>
          </a:p>
          <a:p>
            <a:pPr>
              <a:lnSpc>
                <a:spcPct val="150000"/>
              </a:lnSpc>
              <a:buClr>
                <a:srgbClr val="EF4832"/>
              </a:buClr>
              <a:buFont typeface="Wingdings" pitchFamily="2" charset="2"/>
              <a:buChar char="n"/>
            </a:pPr>
            <a:r>
              <a:rPr lang="en-US" altLang="zh-CN" dirty="0" smtClean="0"/>
              <a:t>CSS Media Query —— </a:t>
            </a:r>
            <a:r>
              <a:rPr lang="zh-CN" altLang="en-US" dirty="0" smtClean="0"/>
              <a:t>针对不同的设备显示不同的样式表</a:t>
            </a:r>
            <a:endParaRPr lang="en-US" altLang="zh-CN" dirty="0"/>
          </a:p>
          <a:p>
            <a:pPr>
              <a:lnSpc>
                <a:spcPct val="150000"/>
              </a:lnSpc>
              <a:buClr>
                <a:srgbClr val="EF4832"/>
              </a:buClr>
              <a:buFont typeface="Wingdings" pitchFamily="2" charset="2"/>
              <a:buChar char="n"/>
            </a:pPr>
            <a:r>
              <a:rPr lang="en-US" altLang="zh-CN" dirty="0" smtClean="0"/>
              <a:t>And so on …</a:t>
            </a:r>
            <a:endParaRPr lang="zh-CN" altLang="en-US" dirty="0"/>
          </a:p>
        </p:txBody>
      </p:sp>
    </p:spTree>
    <p:extLst>
      <p:ext uri="{BB962C8B-B14F-4D97-AF65-F5344CB8AC3E}">
        <p14:creationId xmlns:p14="http://schemas.microsoft.com/office/powerpoint/2010/main" val="2314434457"/>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2" end="2"/>
                                            </p:txEl>
                                          </p:spTgt>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4" end="4"/>
                                            </p:txEl>
                                          </p:spTgt>
                                        </p:tgtEl>
                                      </p:cBhvr>
                                    </p:animEffect>
                                  </p:childTnLst>
                                </p:cTn>
                              </p:par>
                            </p:childTnLst>
                          </p:cTn>
                        </p:par>
                        <p:par>
                          <p:cTn id="30" fill="hold">
                            <p:stCondLst>
                              <p:cond delay="2000"/>
                            </p:stCondLst>
                            <p:childTnLst>
                              <p:par>
                                <p:cTn id="31" presetID="12" presetClass="entr" presetSubtype="4"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5" end="5"/>
                                            </p:txEl>
                                          </p:spTgt>
                                        </p:tgtEl>
                                      </p:cBhvr>
                                    </p:animEffect>
                                  </p:childTnLst>
                                </p:cTn>
                              </p:par>
                            </p:childTnLst>
                          </p:cTn>
                        </p:par>
                        <p:par>
                          <p:cTn id="35" fill="hold">
                            <p:stCondLst>
                              <p:cond delay="2500"/>
                            </p:stCondLst>
                            <p:childTnLst>
                              <p:par>
                                <p:cTn id="36" presetID="12" presetClass="entr" presetSubtype="4"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互联网应用的变化</a:t>
            </a:r>
            <a:endParaRPr kumimoji="1" lang="zh-CN" altLang="en-US" dirty="0"/>
          </a:p>
        </p:txBody>
      </p:sp>
      <p:pic>
        <p:nvPicPr>
          <p:cNvPr id="4" name="内容占位符 3"/>
          <p:cNvPicPr>
            <a:picLocks noGrp="1" noChangeAspect="1"/>
          </p:cNvPicPr>
          <p:nvPr>
            <p:ph idx="1"/>
          </p:nvPr>
        </p:nvPicPr>
        <p:blipFill>
          <a:blip r:embed="rId2"/>
          <a:srcRect l="-3057" r="-3057"/>
          <a:stretch>
            <a:fillRect/>
          </a:stretch>
        </p:blipFill>
        <p:spPr/>
      </p:pic>
    </p:spTree>
    <p:extLst>
      <p:ext uri="{BB962C8B-B14F-4D97-AF65-F5344CB8AC3E}">
        <p14:creationId xmlns:p14="http://schemas.microsoft.com/office/powerpoint/2010/main" val="3669273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浏览器支持情况</a:t>
            </a:r>
            <a:endParaRPr lang="zh-CN" altLang="en-US" dirty="0"/>
          </a:p>
        </p:txBody>
      </p:sp>
      <p:pic>
        <p:nvPicPr>
          <p:cNvPr id="307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70833"/>
          <a:stretch/>
        </p:blipFill>
        <p:spPr bwMode="auto">
          <a:xfrm>
            <a:off x="251520" y="1688350"/>
            <a:ext cx="272355" cy="223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6" y="1976382"/>
            <a:ext cx="9065378" cy="8725426"/>
          </a:xfrm>
          <a:prstGeom prst="rect">
            <a:avLst/>
          </a:prstGeom>
        </p:spPr>
      </p:pic>
      <p:sp>
        <p:nvSpPr>
          <p:cNvPr id="7" name="矩形 6"/>
          <p:cNvSpPr/>
          <p:nvPr/>
        </p:nvSpPr>
        <p:spPr>
          <a:xfrm>
            <a:off x="3578780" y="6536377"/>
            <a:ext cx="1986441" cy="276999"/>
          </a:xfrm>
          <a:prstGeom prst="rect">
            <a:avLst/>
          </a:prstGeom>
        </p:spPr>
        <p:txBody>
          <a:bodyPr wrap="none">
            <a:spAutoFit/>
          </a:bodyPr>
          <a:lstStyle/>
          <a:p>
            <a:r>
              <a:rPr lang="en-US" altLang="zh-CN" sz="1200" dirty="0">
                <a:latin typeface="Arial" pitchFamily="34" charset="0"/>
                <a:cs typeface="Arial" pitchFamily="34" charset="0"/>
                <a:hlinkClick r:id="rId4"/>
              </a:rPr>
              <a:t>http://html5readiness.com/</a:t>
            </a:r>
            <a:endParaRPr lang="zh-CN" altLang="en-US" sz="1200" dirty="0">
              <a:latin typeface="Arial" pitchFamily="34" charset="0"/>
              <a:cs typeface="Arial" pitchFamily="34" charset="0"/>
            </a:endParaRPr>
          </a:p>
        </p:txBody>
      </p:sp>
      <p:sp>
        <p:nvSpPr>
          <p:cNvPr id="3" name="TextBox 2"/>
          <p:cNvSpPr txBox="1"/>
          <p:nvPr/>
        </p:nvSpPr>
        <p:spPr>
          <a:xfrm>
            <a:off x="467544" y="1628800"/>
            <a:ext cx="950901" cy="2270173"/>
          </a:xfrm>
          <a:prstGeom prst="rect">
            <a:avLst/>
          </a:prstGeom>
          <a:noFill/>
        </p:spPr>
        <p:txBody>
          <a:bodyPr wrap="none" rtlCol="0">
            <a:spAutoFit/>
          </a:bodyPr>
          <a:lstStyle/>
          <a:p>
            <a:pPr>
              <a:lnSpc>
                <a:spcPct val="180000"/>
              </a:lnSpc>
            </a:pPr>
            <a:r>
              <a:rPr lang="en-US" altLang="zh-CN" sz="1000" dirty="0" smtClean="0">
                <a:latin typeface="Arial Unicode MS" pitchFamily="34" charset="-122"/>
                <a:ea typeface="Arial Unicode MS" pitchFamily="34" charset="-122"/>
                <a:cs typeface="Arial Unicode MS" pitchFamily="34" charset="-122"/>
              </a:rPr>
              <a:t>IE7</a:t>
            </a:r>
          </a:p>
          <a:p>
            <a:pPr>
              <a:lnSpc>
                <a:spcPct val="180000"/>
              </a:lnSpc>
            </a:pPr>
            <a:r>
              <a:rPr lang="en-US" altLang="zh-CN" sz="1000" dirty="0" smtClean="0">
                <a:latin typeface="Arial Unicode MS" pitchFamily="34" charset="-122"/>
                <a:ea typeface="Arial Unicode MS" pitchFamily="34" charset="-122"/>
                <a:cs typeface="Arial Unicode MS" pitchFamily="34" charset="-122"/>
              </a:rPr>
              <a:t>IE8</a:t>
            </a:r>
          </a:p>
          <a:p>
            <a:pPr>
              <a:lnSpc>
                <a:spcPct val="180000"/>
              </a:lnSpc>
            </a:pPr>
            <a:r>
              <a:rPr lang="en-US" altLang="zh-CN" sz="1000" dirty="0" smtClean="0">
                <a:latin typeface="Arial Unicode MS" pitchFamily="34" charset="-122"/>
                <a:ea typeface="Arial Unicode MS" pitchFamily="34" charset="-122"/>
                <a:cs typeface="Arial Unicode MS" pitchFamily="34" charset="-122"/>
              </a:rPr>
              <a:t>IE9</a:t>
            </a:r>
          </a:p>
          <a:p>
            <a:pPr>
              <a:lnSpc>
                <a:spcPct val="180000"/>
              </a:lnSpc>
            </a:pPr>
            <a:r>
              <a:rPr lang="en-US" altLang="zh-CN" sz="1000" dirty="0" smtClean="0">
                <a:latin typeface="Arial Unicode MS" pitchFamily="34" charset="-122"/>
                <a:ea typeface="Arial Unicode MS" pitchFamily="34" charset="-122"/>
                <a:cs typeface="Arial Unicode MS" pitchFamily="34" charset="-122"/>
              </a:rPr>
              <a:t>FIREFOX 3.6</a:t>
            </a:r>
          </a:p>
          <a:p>
            <a:pPr>
              <a:lnSpc>
                <a:spcPct val="180000"/>
              </a:lnSpc>
            </a:pPr>
            <a:r>
              <a:rPr lang="en-US" altLang="zh-CN" sz="1000" dirty="0" smtClean="0">
                <a:latin typeface="Arial Unicode MS" pitchFamily="34" charset="-122"/>
                <a:ea typeface="Arial Unicode MS" pitchFamily="34" charset="-122"/>
                <a:cs typeface="Arial Unicode MS" pitchFamily="34" charset="-122"/>
              </a:rPr>
              <a:t>FIREFOX 4+</a:t>
            </a:r>
          </a:p>
          <a:p>
            <a:pPr>
              <a:lnSpc>
                <a:spcPct val="180000"/>
              </a:lnSpc>
            </a:pPr>
            <a:r>
              <a:rPr lang="en-US" altLang="zh-CN" sz="1000" dirty="0" smtClean="0">
                <a:latin typeface="Arial Unicode MS" pitchFamily="34" charset="-122"/>
                <a:ea typeface="Arial Unicode MS" pitchFamily="34" charset="-122"/>
                <a:cs typeface="Arial Unicode MS" pitchFamily="34" charset="-122"/>
              </a:rPr>
              <a:t>OPERA 11</a:t>
            </a:r>
          </a:p>
          <a:p>
            <a:pPr>
              <a:lnSpc>
                <a:spcPct val="180000"/>
              </a:lnSpc>
            </a:pPr>
            <a:r>
              <a:rPr lang="en-US" altLang="zh-CN" sz="1000" dirty="0" smtClean="0">
                <a:latin typeface="Arial Unicode MS" pitchFamily="34" charset="-122"/>
                <a:ea typeface="Arial Unicode MS" pitchFamily="34" charset="-122"/>
                <a:cs typeface="Arial Unicode MS" pitchFamily="34" charset="-122"/>
              </a:rPr>
              <a:t>SAFARI 5.1</a:t>
            </a:r>
          </a:p>
          <a:p>
            <a:pPr>
              <a:lnSpc>
                <a:spcPct val="180000"/>
              </a:lnSpc>
            </a:pPr>
            <a:r>
              <a:rPr lang="en-US" altLang="zh-CN" sz="1000" dirty="0" smtClean="0">
                <a:latin typeface="Arial Unicode MS" pitchFamily="34" charset="-122"/>
                <a:ea typeface="Arial Unicode MS" pitchFamily="34" charset="-122"/>
                <a:cs typeface="Arial Unicode MS" pitchFamily="34" charset="-122"/>
              </a:rPr>
              <a:t>CHROME</a:t>
            </a:r>
            <a:endParaRPr lang="zh-CN" altLang="en-US" sz="1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719186954"/>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23"/>
                                        </p:tgtEl>
                                        <p:attrNameLst>
                                          <p:attrName>style.visibility</p:attrName>
                                        </p:attrNameLst>
                                      </p:cBhvr>
                                      <p:to>
                                        <p:strVal val="visible"/>
                                      </p:to>
                                    </p:set>
                                    <p:animEffect transition="in" filter="randombar(horizontal)">
                                      <p:cBhvr>
                                        <p:cTn id="12" dur="500"/>
                                        <p:tgtEl>
                                          <p:spTgt spid="3072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常用技术分析</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smtClean="0"/>
              <a:t>CSS</a:t>
            </a:r>
            <a:r>
              <a:rPr kumimoji="1" lang="zh-CN" altLang="en-US" dirty="0" smtClean="0"/>
              <a:t>盒子模型的理解</a:t>
            </a:r>
            <a:endParaRPr kumimoji="1" lang="en-US" altLang="zh-CN" dirty="0" smtClean="0"/>
          </a:p>
          <a:p>
            <a:pPr marL="0" indent="0">
              <a:buNone/>
            </a:pPr>
            <a:r>
              <a:rPr kumimoji="1" lang="en-US" altLang="zh-CN" dirty="0" smtClean="0"/>
              <a:t>JS</a:t>
            </a:r>
            <a:r>
              <a:rPr kumimoji="1" lang="zh-CN" altLang="en-US" dirty="0" smtClean="0"/>
              <a:t>闭包</a:t>
            </a:r>
            <a:endParaRPr kumimoji="1" lang="en-US" altLang="zh-CN" dirty="0" smtClean="0"/>
          </a:p>
          <a:p>
            <a:pPr marL="0" indent="0">
              <a:buNone/>
            </a:pPr>
            <a:r>
              <a:rPr kumimoji="1" lang="en-US" altLang="zh-CN" dirty="0" smtClean="0"/>
              <a:t>JS</a:t>
            </a:r>
            <a:r>
              <a:rPr kumimoji="1" lang="zh-CN" altLang="en-US" dirty="0" smtClean="0"/>
              <a:t>事件代理</a:t>
            </a:r>
            <a:endParaRPr kumimoji="1" lang="en-US" altLang="zh-CN" dirty="0" smtClean="0"/>
          </a:p>
          <a:p>
            <a:pPr marL="0" indent="0">
              <a:buNone/>
            </a:pPr>
            <a:endParaRPr kumimoji="1" lang="zh-CN" altLang="en-US" dirty="0"/>
          </a:p>
        </p:txBody>
      </p:sp>
    </p:spTree>
    <p:extLst>
      <p:ext uri="{BB962C8B-B14F-4D97-AF65-F5344CB8AC3E}">
        <p14:creationId xmlns:p14="http://schemas.microsoft.com/office/powerpoint/2010/main" val="39653490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solidFill>
                  <a:schemeClr val="tx1">
                    <a:lumMod val="85000"/>
                    <a:lumOff val="15000"/>
                  </a:schemeClr>
                </a:solidFill>
                <a:latin typeface="黑体" panose="02010609060101010101" pitchFamily="49" charset="-122"/>
                <a:ea typeface="黑体" panose="02010609060101010101" pitchFamily="49" charset="-122"/>
              </a:rPr>
              <a:t>Transform</a:t>
            </a:r>
            <a:r>
              <a:rPr lang="zh-CN" altLang="en-US" dirty="0">
                <a:solidFill>
                  <a:schemeClr val="tx1">
                    <a:lumMod val="85000"/>
                    <a:lumOff val="15000"/>
                  </a:schemeClr>
                </a:solidFill>
                <a:latin typeface="黑体" panose="02010609060101010101" pitchFamily="49" charset="-122"/>
                <a:ea typeface="黑体" panose="02010609060101010101" pitchFamily="49" charset="-122"/>
              </a:rPr>
              <a:t>：对元素进行变形</a:t>
            </a:r>
            <a:r>
              <a:rPr lang="en-US" altLang="zh-CN"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dirty="0">
                <a:solidFill>
                  <a:schemeClr val="tx1">
                    <a:lumMod val="85000"/>
                    <a:lumOff val="15000"/>
                  </a:schemeClr>
                </a:solidFill>
                <a:latin typeface="黑体" panose="02010609060101010101" pitchFamily="49" charset="-122"/>
                <a:ea typeface="黑体" panose="02010609060101010101" pitchFamily="49" charset="-122"/>
              </a:rPr>
              <a:t>旋转、缩放、斜切扭曲等</a:t>
            </a:r>
            <a:r>
              <a:rPr lang="en-US" altLang="zh-CN" dirty="0">
                <a:solidFill>
                  <a:schemeClr val="tx1">
                    <a:lumMod val="85000"/>
                    <a:lumOff val="15000"/>
                  </a:schemeClr>
                </a:solidFill>
                <a:latin typeface="黑体" panose="02010609060101010101" pitchFamily="49" charset="-122"/>
                <a:ea typeface="黑体" panose="02010609060101010101" pitchFamily="49" charset="-122"/>
              </a:rPr>
              <a:t>)</a:t>
            </a:r>
            <a:r>
              <a:rPr lang="zh-CN" altLang="en-US" dirty="0">
                <a:solidFill>
                  <a:schemeClr val="tx1">
                    <a:lumMod val="85000"/>
                    <a:lumOff val="15000"/>
                  </a:schemeClr>
                </a:solidFill>
                <a:latin typeface="黑体" panose="02010609060101010101" pitchFamily="49" charset="-122"/>
                <a:ea typeface="黑体" panose="02010609060101010101" pitchFamily="49" charset="-122"/>
              </a:rPr>
              <a:t>；</a:t>
            </a:r>
            <a:endParaRPr lang="en-US" altLang="zh-CN" dirty="0">
              <a:solidFill>
                <a:schemeClr val="tx1">
                  <a:lumMod val="85000"/>
                  <a:lumOff val="15000"/>
                </a:schemeClr>
              </a:solidFill>
              <a:latin typeface="黑体" panose="02010609060101010101" pitchFamily="49" charset="-122"/>
              <a:ea typeface="黑体" panose="02010609060101010101" pitchFamily="49" charset="-122"/>
            </a:endParaRPr>
          </a:p>
          <a:p>
            <a:endParaRPr lang="zh-CN" altLang="en-US"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dirty="0">
                <a:solidFill>
                  <a:schemeClr val="tx1">
                    <a:lumMod val="85000"/>
                    <a:lumOff val="15000"/>
                  </a:schemeClr>
                </a:solidFill>
                <a:latin typeface="黑体" panose="02010609060101010101" pitchFamily="49" charset="-122"/>
                <a:ea typeface="黑体" panose="02010609060101010101" pitchFamily="49" charset="-122"/>
              </a:rPr>
              <a:t>Transition</a:t>
            </a:r>
            <a:r>
              <a:rPr lang="zh-CN" altLang="en-US" dirty="0">
                <a:solidFill>
                  <a:schemeClr val="tx1">
                    <a:lumMod val="85000"/>
                    <a:lumOff val="15000"/>
                  </a:schemeClr>
                </a:solidFill>
                <a:latin typeface="黑体" panose="02010609060101010101" pitchFamily="49" charset="-122"/>
                <a:ea typeface="黑体" panose="02010609060101010101" pitchFamily="49" charset="-122"/>
              </a:rPr>
              <a:t>：对元素某个属性或多个属性的变化，进行控制（时间等），类似</a:t>
            </a:r>
            <a:r>
              <a:rPr lang="en-US" altLang="zh-CN" dirty="0">
                <a:solidFill>
                  <a:schemeClr val="tx1">
                    <a:lumMod val="85000"/>
                    <a:lumOff val="15000"/>
                  </a:schemeClr>
                </a:solidFill>
                <a:latin typeface="黑体" panose="02010609060101010101" pitchFamily="49" charset="-122"/>
                <a:ea typeface="黑体" panose="02010609060101010101" pitchFamily="49" charset="-122"/>
              </a:rPr>
              <a:t>flash</a:t>
            </a:r>
            <a:r>
              <a:rPr lang="zh-CN" altLang="en-US" dirty="0">
                <a:solidFill>
                  <a:schemeClr val="tx1">
                    <a:lumMod val="85000"/>
                    <a:lumOff val="15000"/>
                  </a:schemeClr>
                </a:solidFill>
                <a:latin typeface="黑体" panose="02010609060101010101" pitchFamily="49" charset="-122"/>
                <a:ea typeface="黑体" panose="02010609060101010101" pitchFamily="49" charset="-122"/>
              </a:rPr>
              <a:t>的补间动画。但只有</a:t>
            </a:r>
            <a:r>
              <a:rPr lang="zh-CN" altLang="en-US" dirty="0">
                <a:solidFill>
                  <a:srgbClr val="FF0000"/>
                </a:solidFill>
                <a:latin typeface="黑体" panose="02010609060101010101" pitchFamily="49" charset="-122"/>
                <a:ea typeface="黑体" panose="02010609060101010101" pitchFamily="49" charset="-122"/>
              </a:rPr>
              <a:t>两个关键贞。开始，结束</a:t>
            </a:r>
            <a:r>
              <a:rPr lang="zh-CN" altLang="en-US" dirty="0">
                <a:solidFill>
                  <a:schemeClr val="tx1">
                    <a:lumMod val="85000"/>
                    <a:lumOff val="15000"/>
                  </a:schemeClr>
                </a:solidFill>
                <a:latin typeface="黑体" panose="02010609060101010101" pitchFamily="49" charset="-122"/>
                <a:ea typeface="黑体" panose="02010609060101010101" pitchFamily="49" charset="-122"/>
              </a:rPr>
              <a:t>。</a:t>
            </a:r>
            <a:endParaRPr lang="en-US" altLang="zh-CN" dirty="0">
              <a:solidFill>
                <a:schemeClr val="tx1">
                  <a:lumMod val="85000"/>
                  <a:lumOff val="15000"/>
                </a:schemeClr>
              </a:solidFill>
              <a:latin typeface="黑体" panose="02010609060101010101" pitchFamily="49" charset="-122"/>
              <a:ea typeface="黑体" panose="02010609060101010101" pitchFamily="49" charset="-122"/>
            </a:endParaRPr>
          </a:p>
          <a:p>
            <a:endParaRPr lang="zh-CN" altLang="en-US" dirty="0">
              <a:solidFill>
                <a:schemeClr val="tx1">
                  <a:lumMod val="85000"/>
                  <a:lumOff val="15000"/>
                </a:schemeClr>
              </a:solidFill>
              <a:latin typeface="黑体" panose="02010609060101010101" pitchFamily="49" charset="-122"/>
              <a:ea typeface="黑体" panose="02010609060101010101" pitchFamily="49" charset="-122"/>
            </a:endParaRPr>
          </a:p>
          <a:p>
            <a:r>
              <a:rPr lang="en-US" altLang="zh-CN" dirty="0">
                <a:solidFill>
                  <a:schemeClr val="tx1">
                    <a:lumMod val="85000"/>
                    <a:lumOff val="15000"/>
                  </a:schemeClr>
                </a:solidFill>
                <a:latin typeface="黑体" panose="02010609060101010101" pitchFamily="49" charset="-122"/>
                <a:ea typeface="黑体" panose="02010609060101010101" pitchFamily="49" charset="-122"/>
              </a:rPr>
              <a:t>Animation</a:t>
            </a:r>
            <a:r>
              <a:rPr lang="zh-CN" altLang="en-US" dirty="0">
                <a:solidFill>
                  <a:schemeClr val="tx1">
                    <a:lumMod val="85000"/>
                    <a:lumOff val="15000"/>
                  </a:schemeClr>
                </a:solidFill>
                <a:latin typeface="黑体" panose="02010609060101010101" pitchFamily="49" charset="-122"/>
                <a:ea typeface="黑体" panose="02010609060101010101" pitchFamily="49" charset="-122"/>
              </a:rPr>
              <a:t>：对元素某个属性或多个属性的变化，进行控制（时间等），类似</a:t>
            </a:r>
            <a:r>
              <a:rPr lang="en-US" altLang="zh-CN" dirty="0">
                <a:solidFill>
                  <a:schemeClr val="tx1">
                    <a:lumMod val="85000"/>
                    <a:lumOff val="15000"/>
                  </a:schemeClr>
                </a:solidFill>
                <a:latin typeface="黑体" panose="02010609060101010101" pitchFamily="49" charset="-122"/>
                <a:ea typeface="黑体" panose="02010609060101010101" pitchFamily="49" charset="-122"/>
              </a:rPr>
              <a:t>flash</a:t>
            </a:r>
            <a:r>
              <a:rPr lang="zh-CN" altLang="en-US" dirty="0">
                <a:solidFill>
                  <a:schemeClr val="tx1">
                    <a:lumMod val="85000"/>
                    <a:lumOff val="15000"/>
                  </a:schemeClr>
                </a:solidFill>
                <a:latin typeface="黑体" panose="02010609060101010101" pitchFamily="49" charset="-122"/>
                <a:ea typeface="黑体" panose="02010609060101010101" pitchFamily="49" charset="-122"/>
              </a:rPr>
              <a:t>的补间动画。可以设置</a:t>
            </a:r>
            <a:r>
              <a:rPr lang="zh-CN" altLang="en-US" dirty="0">
                <a:solidFill>
                  <a:srgbClr val="FF0000"/>
                </a:solidFill>
                <a:latin typeface="黑体" panose="02010609060101010101" pitchFamily="49" charset="-122"/>
                <a:ea typeface="黑体" panose="02010609060101010101" pitchFamily="49" charset="-122"/>
              </a:rPr>
              <a:t>多个关键贞</a:t>
            </a:r>
            <a:r>
              <a:rPr lang="zh-CN" altLang="en-US" dirty="0">
                <a:solidFill>
                  <a:schemeClr val="tx1">
                    <a:lumMod val="85000"/>
                    <a:lumOff val="15000"/>
                  </a:schemeClr>
                </a:solidFill>
                <a:latin typeface="黑体" panose="02010609060101010101" pitchFamily="49" charset="-122"/>
                <a:ea typeface="黑体" panose="02010609060101010101" pitchFamily="49" charset="-122"/>
              </a:rPr>
              <a:t>。</a:t>
            </a:r>
          </a:p>
          <a:p>
            <a:endParaRPr kumimoji="1" lang="zh-CN" altLang="en-US" dirty="0"/>
          </a:p>
        </p:txBody>
      </p:sp>
      <p:sp>
        <p:nvSpPr>
          <p:cNvPr id="4" name="标题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a:lstStyle>
          <a:p>
            <a:r>
              <a:rPr lang="en-US" altLang="zh-CN" b="1" smtClean="0">
                <a:solidFill>
                  <a:schemeClr val="tx1">
                    <a:lumMod val="85000"/>
                    <a:lumOff val="15000"/>
                  </a:schemeClr>
                </a:solidFill>
              </a:rPr>
              <a:t>Transform</a:t>
            </a:r>
            <a:r>
              <a:rPr lang="zh-CN" altLang="en-US" b="1" smtClean="0">
                <a:solidFill>
                  <a:schemeClr val="tx1">
                    <a:lumMod val="85000"/>
                    <a:lumOff val="15000"/>
                  </a:schemeClr>
                </a:solidFill>
              </a:rPr>
              <a:t>、</a:t>
            </a:r>
            <a:r>
              <a:rPr lang="en-US" altLang="zh-CN" b="1" smtClean="0">
                <a:solidFill>
                  <a:schemeClr val="tx1">
                    <a:lumMod val="85000"/>
                    <a:lumOff val="15000"/>
                  </a:schemeClr>
                </a:solidFill>
              </a:rPr>
              <a:t>Transition</a:t>
            </a:r>
            <a:r>
              <a:rPr lang="zh-CN" altLang="en-US" b="1" smtClean="0">
                <a:solidFill>
                  <a:schemeClr val="tx1">
                    <a:lumMod val="85000"/>
                    <a:lumOff val="15000"/>
                  </a:schemeClr>
                </a:solidFill>
              </a:rPr>
              <a:t>、</a:t>
            </a:r>
            <a:r>
              <a:rPr lang="en-US" altLang="zh-CN" b="1" smtClean="0">
                <a:solidFill>
                  <a:schemeClr val="tx1">
                    <a:lumMod val="85000"/>
                    <a:lumOff val="15000"/>
                  </a:schemeClr>
                </a:solidFill>
              </a:rPr>
              <a:t>Animation</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6258433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闭包</a:t>
            </a:r>
            <a:endParaRPr kumimoji="1" lang="zh-CN" altLang="en-US" dirty="0"/>
          </a:p>
        </p:txBody>
      </p:sp>
      <p:pic>
        <p:nvPicPr>
          <p:cNvPr id="4" name="内容占位符 3"/>
          <p:cNvPicPr>
            <a:picLocks noGrp="1" noChangeAspect="1"/>
          </p:cNvPicPr>
          <p:nvPr>
            <p:ph idx="1"/>
          </p:nvPr>
        </p:nvPicPr>
        <p:blipFill>
          <a:blip r:embed="rId2"/>
          <a:srcRect l="6313" r="6313"/>
          <a:stretch>
            <a:fillRect/>
          </a:stretch>
        </p:blipFill>
        <p:spPr/>
      </p:pic>
    </p:spTree>
    <p:extLst>
      <p:ext uri="{BB962C8B-B14F-4D97-AF65-F5344CB8AC3E}">
        <p14:creationId xmlns:p14="http://schemas.microsoft.com/office/powerpoint/2010/main" val="42926690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t="2155" b="2155"/>
          <a:stretch>
            <a:fillRect/>
          </a:stretch>
        </p:blipFill>
        <p:spPr/>
      </p:pic>
    </p:spTree>
    <p:extLst>
      <p:ext uri="{BB962C8B-B14F-4D97-AF65-F5344CB8AC3E}">
        <p14:creationId xmlns:p14="http://schemas.microsoft.com/office/powerpoint/2010/main" val="293496577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w3.org/html/logo/downloads/HTML5_stick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85152"/>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6146"/>
                                        </p:tgtEl>
                                      </p:cBhvr>
                                    </p:animEffect>
                                    <p:animScale>
                                      <p:cBhvr>
                                        <p:cTn id="7" dur="250" autoRev="1" fill="hold"/>
                                        <p:tgtEl>
                                          <p:spTgt spid="61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02991"/>
            <a:ext cx="7772400" cy="1470025"/>
          </a:xfrm>
        </p:spPr>
        <p:txBody>
          <a:bodyPr>
            <a:normAutofit/>
          </a:bodyPr>
          <a:lstStyle/>
          <a:p>
            <a:r>
              <a:rPr lang="en-US" altLang="zh-CN" sz="8000" dirty="0" smtClean="0">
                <a:latin typeface="Tahoma" pitchFamily="34" charset="0"/>
                <a:ea typeface="Tahoma" pitchFamily="34" charset="0"/>
                <a:cs typeface="Tahoma" pitchFamily="34" charset="0"/>
              </a:rPr>
              <a:t>THANK YOU</a:t>
            </a:r>
            <a:endParaRPr lang="zh-CN" altLang="en-US" sz="8000" dirty="0">
              <a:latin typeface="Tahoma" pitchFamily="34" charset="0"/>
              <a:cs typeface="Tahoma" pitchFamily="34" charset="0"/>
            </a:endParaRPr>
          </a:p>
        </p:txBody>
      </p:sp>
    </p:spTree>
    <p:extLst>
      <p:ext uri="{BB962C8B-B14F-4D97-AF65-F5344CB8AC3E}">
        <p14:creationId xmlns:p14="http://schemas.microsoft.com/office/powerpoint/2010/main" val="4116275883"/>
      </p:ext>
    </p:extLst>
  </p:cSld>
  <p:clrMapOvr>
    <a:masterClrMapping/>
  </p:clrMapOvr>
  <mc:AlternateContent xmlns:mc="http://schemas.openxmlformats.org/markup-compatibility/2006" xmlns:p14="http://schemas.microsoft.com/office/powerpoint/2010/main">
    <mc:Choice Requires="p14">
      <p:transition spd="slow" p14:dur="1250">
        <p:random/>
      </p:transition>
    </mc:Choice>
    <mc:Fallback xmlns="">
      <p:transition spd="slow">
        <p:random/>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H5</a:t>
            </a:r>
            <a:r>
              <a:rPr kumimoji="1" lang="zh-CN" altLang="en-US" dirty="0" smtClean="0"/>
              <a:t>能做什么</a:t>
            </a:r>
            <a:endParaRPr kumimoji="1" lang="zh-CN" altLang="en-US" dirty="0"/>
          </a:p>
        </p:txBody>
      </p:sp>
      <p:pic>
        <p:nvPicPr>
          <p:cNvPr id="4" name="内容占位符 3"/>
          <p:cNvPicPr>
            <a:picLocks noGrp="1" noChangeAspect="1"/>
          </p:cNvPicPr>
          <p:nvPr>
            <p:ph idx="1"/>
          </p:nvPr>
        </p:nvPicPr>
        <p:blipFill>
          <a:blip r:embed="rId2"/>
          <a:srcRect t="10855" b="10855"/>
          <a:stretch>
            <a:fillRect/>
          </a:stretch>
        </p:blipFill>
        <p:spPr/>
      </p:pic>
    </p:spTree>
    <p:extLst>
      <p:ext uri="{BB962C8B-B14F-4D97-AF65-F5344CB8AC3E}">
        <p14:creationId xmlns:p14="http://schemas.microsoft.com/office/powerpoint/2010/main" val="18133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H5</a:t>
            </a:r>
            <a:r>
              <a:rPr kumimoji="1" lang="zh-CN" altLang="en-US" dirty="0"/>
              <a:t>能做什么</a:t>
            </a:r>
          </a:p>
        </p:txBody>
      </p:sp>
      <p:pic>
        <p:nvPicPr>
          <p:cNvPr id="4" name="内容占位符 3"/>
          <p:cNvPicPr>
            <a:picLocks noGrp="1" noChangeAspect="1"/>
          </p:cNvPicPr>
          <p:nvPr>
            <p:ph idx="1"/>
          </p:nvPr>
        </p:nvPicPr>
        <p:blipFill>
          <a:blip r:embed="rId2"/>
          <a:srcRect t="10852" b="10852"/>
          <a:stretch>
            <a:fillRect/>
          </a:stretch>
        </p:blipFill>
        <p:spPr/>
      </p:pic>
    </p:spTree>
    <p:extLst>
      <p:ext uri="{BB962C8B-B14F-4D97-AF65-F5344CB8AC3E}">
        <p14:creationId xmlns:p14="http://schemas.microsoft.com/office/powerpoint/2010/main" val="2153279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首都">
  <a:themeElements>
    <a:clrScheme name="Capital">
      <a:dk1>
        <a:srgbClr val="000000"/>
      </a:dk1>
      <a:lt1>
        <a:srgbClr val="FFFFFF"/>
      </a:lt1>
      <a:dk2>
        <a:srgbClr val="6F6D5D"/>
      </a:dk2>
      <a:lt2>
        <a:srgbClr val="7C8F97"/>
      </a:lt2>
      <a:accent1>
        <a:srgbClr val="4B5A60"/>
      </a:accent1>
      <a:accent2>
        <a:srgbClr val="9C5238"/>
      </a:accent2>
      <a:accent3>
        <a:srgbClr val="504539"/>
      </a:accent3>
      <a:accent4>
        <a:srgbClr val="C1AD79"/>
      </a:accent4>
      <a:accent5>
        <a:srgbClr val="667559"/>
      </a:accent5>
      <a:accent6>
        <a:srgbClr val="BAD6AD"/>
      </a:accent6>
      <a:hlink>
        <a:srgbClr val="524A82"/>
      </a:hlink>
      <a:folHlink>
        <a:srgbClr val="8F9954"/>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黑色 .thmx</Template>
  <TotalTime>6404</TotalTime>
  <Words>2747</Words>
  <Application>Microsoft Macintosh PowerPoint</Application>
  <PresentationFormat>全屏显示(4:3)</PresentationFormat>
  <Paragraphs>396</Paragraphs>
  <Slides>76</Slides>
  <Notes>5</Notes>
  <HiddenSlides>0</HiddenSlides>
  <MMClips>0</MMClips>
  <ScaleCrop>false</ScaleCrop>
  <HeadingPairs>
    <vt:vector size="4" baseType="variant">
      <vt:variant>
        <vt:lpstr>主题</vt:lpstr>
      </vt:variant>
      <vt:variant>
        <vt:i4>1</vt:i4>
      </vt:variant>
      <vt:variant>
        <vt:lpstr>幻灯片标题</vt:lpstr>
      </vt:variant>
      <vt:variant>
        <vt:i4>76</vt:i4>
      </vt:variant>
    </vt:vector>
  </HeadingPairs>
  <TitlesOfParts>
    <vt:vector size="77" baseType="lpstr">
      <vt:lpstr>首都</vt:lpstr>
      <vt:lpstr>前端与移动设计 HTML5 Overview</vt:lpstr>
      <vt:lpstr>Agenda</vt:lpstr>
      <vt:lpstr>一、H5简介</vt:lpstr>
      <vt:lpstr>什么是html5</vt:lpstr>
      <vt:lpstr>互联网终端的十年间变化</vt:lpstr>
      <vt:lpstr>互联网应用的变化</vt:lpstr>
      <vt:lpstr>互联网应用的变化</vt:lpstr>
      <vt:lpstr>H5能做什么</vt:lpstr>
      <vt:lpstr>H5能做什么</vt:lpstr>
      <vt:lpstr>H5能做什么</vt:lpstr>
      <vt:lpstr>HTML5可以做什么</vt:lpstr>
      <vt:lpstr>原谅我得盗图…</vt:lpstr>
      <vt:lpstr>H5的优点</vt:lpstr>
      <vt:lpstr>H5的优点</vt:lpstr>
      <vt:lpstr>H5的优点</vt:lpstr>
      <vt:lpstr>H5有多么火爆？</vt:lpstr>
      <vt:lpstr>H5有多么火爆？</vt:lpstr>
      <vt:lpstr>H5有多么火爆？</vt:lpstr>
      <vt:lpstr>H5的一些不足</vt:lpstr>
      <vt:lpstr>Native App、Web App、Hybrid App </vt:lpstr>
      <vt:lpstr>Native App、Web App、Hybrid App </vt:lpstr>
      <vt:lpstr>Native App、Web App、Hybrid App </vt:lpstr>
      <vt:lpstr>Native App、Web App、Hybrid App </vt:lpstr>
      <vt:lpstr>Native App、Web App、Hybrid App </vt:lpstr>
      <vt:lpstr>移动web基础知识－分辨率</vt:lpstr>
      <vt:lpstr>分辨率</vt:lpstr>
      <vt:lpstr>屏幕尺寸</vt:lpstr>
      <vt:lpstr>逻辑像素与物理像素</vt:lpstr>
      <vt:lpstr>PowerPoint 演示文稿</vt:lpstr>
      <vt:lpstr>PowerPoint 演示文稿</vt:lpstr>
      <vt:lpstr>像素密度</vt:lpstr>
      <vt:lpstr>像素密度计算公式</vt:lpstr>
      <vt:lpstr>PPI&amp;DPR</vt:lpstr>
      <vt:lpstr>以Iphone5为例说明</vt:lpstr>
      <vt:lpstr>PowerPoint 演示文稿</vt:lpstr>
      <vt:lpstr>Viewport</vt:lpstr>
      <vt:lpstr>Viewport</vt:lpstr>
      <vt:lpstr>Meta修改viewport</vt:lpstr>
      <vt:lpstr>DOM结构树</vt:lpstr>
      <vt:lpstr>语义化标签</vt:lpstr>
      <vt:lpstr>十个常用的新标签列表</vt:lpstr>
      <vt:lpstr>增强的表单控件</vt:lpstr>
      <vt:lpstr>微数据 (Microdata)</vt:lpstr>
      <vt:lpstr>离线存储</vt:lpstr>
      <vt:lpstr>Web 存储 (Web Storage)</vt:lpstr>
      <vt:lpstr>Indexed DataBase</vt:lpstr>
      <vt:lpstr>Application Cache</vt:lpstr>
      <vt:lpstr>设备通用</vt:lpstr>
      <vt:lpstr>拖拽与拖放 (Drag &amp; Drop) 与 文件处理 (File API)</vt:lpstr>
      <vt:lpstr>连接</vt:lpstr>
      <vt:lpstr>WebSocket</vt:lpstr>
      <vt:lpstr>桌面通知 (Notifications)</vt:lpstr>
      <vt:lpstr>多媒体</vt:lpstr>
      <vt:lpstr>音频和视频 (Audio + Video)</vt:lpstr>
      <vt:lpstr>三维、图形与特效</vt:lpstr>
      <vt:lpstr>Canvas 画布元素</vt:lpstr>
      <vt:lpstr>WebGL</vt:lpstr>
      <vt:lpstr>性能与集成</vt:lpstr>
      <vt:lpstr>XMLHttpRequest 2</vt:lpstr>
      <vt:lpstr>CSS3</vt:lpstr>
      <vt:lpstr>CSS选择器 (CSS Selector)</vt:lpstr>
      <vt:lpstr>颜色 (Color)</vt:lpstr>
      <vt:lpstr>分栏 (Columns)</vt:lpstr>
      <vt:lpstr>边框 (Border)</vt:lpstr>
      <vt:lpstr>文本 (Text)</vt:lpstr>
      <vt:lpstr>渐变 (Gradients)</vt:lpstr>
      <vt:lpstr>变形 (Transforms)</vt:lpstr>
      <vt:lpstr>CSS3私有前缀 (-prefix-)</vt:lpstr>
      <vt:lpstr>更多…</vt:lpstr>
      <vt:lpstr>浏览器支持情况</vt:lpstr>
      <vt:lpstr>常用技术分析</vt:lpstr>
      <vt:lpstr>_x0016__x0016_</vt:lpstr>
      <vt:lpstr>闭包</vt:lpstr>
      <vt:lpstr>PowerPoint 演示文稿</vt:lpstr>
      <vt:lpstr>PowerPoint 演示文稿</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前端设计基础</dc:title>
  <dc:creator>damon zhao</dc:creator>
  <cp:lastModifiedBy>damon zhao</cp:lastModifiedBy>
  <cp:revision>93</cp:revision>
  <dcterms:created xsi:type="dcterms:W3CDTF">2015-12-11T02:12:52Z</dcterms:created>
  <dcterms:modified xsi:type="dcterms:W3CDTF">2015-12-15T12:57:19Z</dcterms:modified>
</cp:coreProperties>
</file>